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PT Sans Narrow"/>
      <p:regular r:id="rId34"/>
      <p:bold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32192AF-A4B0-4F93-8016-118379D1075E}">
  <a:tblStyle styleId="{D32192AF-A4B0-4F93-8016-118379D1075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PTSansNarrow-bold.fntdata"/><Relationship Id="rId12" Type="http://schemas.openxmlformats.org/officeDocument/2006/relationships/slide" Target="slides/slide6.xml"/><Relationship Id="rId34" Type="http://schemas.openxmlformats.org/officeDocument/2006/relationships/font" Target="fonts/PTSansNarrow-regular.fntdata"/><Relationship Id="rId15" Type="http://schemas.openxmlformats.org/officeDocument/2006/relationships/slide" Target="slides/slide9.xml"/><Relationship Id="rId37" Type="http://schemas.openxmlformats.org/officeDocument/2006/relationships/font" Target="fonts/OpenSans-bold.fntdata"/><Relationship Id="rId14" Type="http://schemas.openxmlformats.org/officeDocument/2006/relationships/slide" Target="slides/slide8.xml"/><Relationship Id="rId36" Type="http://schemas.openxmlformats.org/officeDocument/2006/relationships/font" Target="fonts/OpenSans-regular.fntdata"/><Relationship Id="rId17" Type="http://schemas.openxmlformats.org/officeDocument/2006/relationships/slide" Target="slides/slide11.xml"/><Relationship Id="rId39" Type="http://schemas.openxmlformats.org/officeDocument/2006/relationships/font" Target="fonts/OpenSans-boldItalic.fntdata"/><Relationship Id="rId16" Type="http://schemas.openxmlformats.org/officeDocument/2006/relationships/slide" Target="slides/slide10.xml"/><Relationship Id="rId38" Type="http://schemas.openxmlformats.org/officeDocument/2006/relationships/font" Target="fonts/OpenSans-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82ba8360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82ba8360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82ba8360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82ba8360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82ba8360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82ba8360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82ba8360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82ba8360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6000"/>
              </a:lnSpc>
              <a:spcBef>
                <a:spcPts val="0"/>
              </a:spcBef>
              <a:spcAft>
                <a:spcPts val="2300"/>
              </a:spcAft>
              <a:buNone/>
            </a:pPr>
            <a:r>
              <a:rPr lang="en" sz="1400">
                <a:latin typeface="Open Sans"/>
                <a:ea typeface="Open Sans"/>
                <a:cs typeface="Open Sans"/>
                <a:sym typeface="Open Sans"/>
              </a:rPr>
              <a:t>We are experts in crafting alternate recipes with phenomenal taste that are free from traces of: 1. Egg 2.Milk 3. Fish 4. Shellfish 5. Peanuts 6.Tree nuts 7. Soy 8. Wheat</a:t>
            </a:r>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82ba8360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82ba8360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put the most effort on Usability testing. </a:t>
            </a:r>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82ba8360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82ba8360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95D46"/>
                </a:solidFill>
              </a:rPr>
              <a:t>In order to find the right participants, we set up three Filter conditions. The first one is Cooking habits: Participants must have at least three months of cooking habits</a:t>
            </a:r>
            <a:r>
              <a:rPr lang="en" sz="1200">
                <a:solidFill>
                  <a:srgbClr val="695D46"/>
                </a:solidFill>
              </a:rPr>
              <a:t>.The second condition is Online habits especially </a:t>
            </a:r>
            <a:r>
              <a:rPr lang="en" sz="1200">
                <a:solidFill>
                  <a:srgbClr val="695D46"/>
                </a:solidFill>
              </a:rPr>
              <a:t>Online shopping habits: monthly online shopping habits of at least one month or more.The last one is English:The </a:t>
            </a:r>
            <a:r>
              <a:rPr lang="en" sz="1200">
                <a:solidFill>
                  <a:srgbClr val="695D46"/>
                </a:solidFill>
              </a:rPr>
              <a:t>participants</a:t>
            </a:r>
            <a:r>
              <a:rPr lang="en" sz="1200">
                <a:solidFill>
                  <a:srgbClr val="695D46"/>
                </a:solidFill>
              </a:rPr>
              <a:t> must have basic English reading ability. B</a:t>
            </a:r>
            <a:r>
              <a:rPr lang="en" sz="1200">
                <a:solidFill>
                  <a:srgbClr val="695D46"/>
                </a:solidFill>
              </a:rPr>
              <a:t>y ob</a:t>
            </a:r>
            <a:r>
              <a:rPr lang="en" sz="1200">
                <a:solidFill>
                  <a:srgbClr val="695D46"/>
                </a:solidFill>
              </a:rPr>
              <a:t>serving their respective use processes, we recorded the following points separately.</a:t>
            </a:r>
            <a:endParaRPr sz="1800">
              <a:solidFill>
                <a:srgbClr val="695D46"/>
              </a:solidFill>
            </a:endParaRPr>
          </a:p>
          <a:p>
            <a:pPr indent="0" lvl="0" marL="0" rtl="0" algn="l">
              <a:spcBef>
                <a:spcPts val="0"/>
              </a:spcBef>
              <a:spcAft>
                <a:spcPts val="0"/>
              </a:spcAft>
              <a:buNone/>
            </a:pPr>
            <a:r>
              <a:t/>
            </a:r>
            <a:endParaRPr sz="1800">
              <a:solidFill>
                <a:srgbClr val="695D46"/>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82ba8360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82ba8360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82ba8360e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82ba8360e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82ba8360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82ba8360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82ba8360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82ba8360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568fcf6e9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568fcf6e9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82ba8360e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82ba8360e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82ba8360e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82ba8360e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82ba8360e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82ba8360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68fcf6e9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68fcf6e9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68fcf6e95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68fcf6e95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68fcf6e95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68fcf6e95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82ba8360e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82ba8360e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82ba8360e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82ba8360e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568fcf6e95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68fcf6e95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568fcf6e95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568fcf6e95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92526"/>
                </a:solidFill>
              </a:rPr>
              <a:t>On the </a:t>
            </a:r>
            <a:r>
              <a:rPr b="1" lang="en" sz="1200">
                <a:solidFill>
                  <a:srgbClr val="292526"/>
                </a:solidFill>
              </a:rPr>
              <a:t>surface </a:t>
            </a:r>
            <a:r>
              <a:rPr lang="en" sz="1200">
                <a:solidFill>
                  <a:srgbClr val="292526"/>
                </a:solidFill>
              </a:rPr>
              <a:t>you see a series of Web pages, made up of images and text. </a:t>
            </a:r>
            <a:endParaRPr sz="1200">
              <a:solidFill>
                <a:srgbClr val="292526"/>
              </a:solidFill>
            </a:endParaRPr>
          </a:p>
          <a:p>
            <a:pPr indent="0" lvl="0" marL="0" rtl="0" algn="l">
              <a:lnSpc>
                <a:spcPct val="115000"/>
              </a:lnSpc>
              <a:spcBef>
                <a:spcPts val="0"/>
              </a:spcBef>
              <a:spcAft>
                <a:spcPts val="0"/>
              </a:spcAft>
              <a:buNone/>
            </a:pPr>
            <a:r>
              <a:rPr lang="en" sz="1200">
                <a:solidFill>
                  <a:srgbClr val="292526"/>
                </a:solidFill>
              </a:rPr>
              <a:t>Some of these images are things you can click on, performing some sort of function such as taking you to a shopping cart. Some of these images are just illustrations, such as a photograph of a book cover or the logo of the site itself.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568fcf6e95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568fcf6e95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human computer interaction. It gives you response like when you’re clicking button, checkout, sign in etc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68fcf6e9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68fcf6e9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followed the 3 principles of google material design, for example the colorway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68fcf6e95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68fcf6e95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layout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68fcf6e95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68fcf6e95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motion effects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68fcf6e95_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68fcf6e95_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Based on Guest speaker’s lecture, first we decided to use Card sorting to provide useful results. We’ve </a:t>
            </a:r>
            <a:r>
              <a:rPr lang="en" sz="1400"/>
              <a:t>launched</a:t>
            </a:r>
            <a:r>
              <a:rPr lang="en" sz="1400"/>
              <a:t> one closed card sorting test, which has 7 categories and 15 cards.</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12.jpg"/><Relationship Id="rId6" Type="http://schemas.openxmlformats.org/officeDocument/2006/relationships/image" Target="../media/image13.jpg"/><Relationship Id="rId7"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Go!Kitchen</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t>Tiancheng Lin 001839357</a:t>
            </a:r>
            <a:endParaRPr b="1" sz="1400"/>
          </a:p>
          <a:p>
            <a:pPr indent="0" lvl="0" marL="0" rtl="0" algn="ctr">
              <a:spcBef>
                <a:spcPts val="0"/>
              </a:spcBef>
              <a:spcAft>
                <a:spcPts val="0"/>
              </a:spcAft>
              <a:buNone/>
            </a:pPr>
            <a:r>
              <a:rPr b="1" lang="en" sz="1400"/>
              <a:t>Zhihan Xue 001839227</a:t>
            </a:r>
            <a:endParaRPr b="1" sz="1400"/>
          </a:p>
          <a:p>
            <a:pPr indent="0" lvl="0" marL="0" rtl="0" algn="ctr">
              <a:spcBef>
                <a:spcPts val="0"/>
              </a:spcBef>
              <a:spcAft>
                <a:spcPts val="0"/>
              </a:spcAft>
              <a:buNone/>
            </a:pPr>
            <a:r>
              <a:rPr b="1" lang="en" sz="1400"/>
              <a:t>Yang Zong 001822405</a:t>
            </a:r>
            <a:endParaRPr b="1" sz="1400"/>
          </a:p>
          <a:p>
            <a:pPr indent="0" lvl="0" marL="0" rtl="0" algn="ctr">
              <a:spcBef>
                <a:spcPts val="0"/>
              </a:spcBef>
              <a:spcAft>
                <a:spcPts val="0"/>
              </a:spcAft>
              <a:buNone/>
            </a:pPr>
            <a:r>
              <a:rPr b="1" lang="en" sz="1400"/>
              <a:t>Yidi Xu 001279169</a:t>
            </a:r>
            <a:endParaRPr b="1" sz="1400"/>
          </a:p>
          <a:p>
            <a:pPr indent="0" lvl="0" marL="0" rtl="0" algn="ctr">
              <a:spcBef>
                <a:spcPts val="0"/>
              </a:spcBef>
              <a:spcAft>
                <a:spcPts val="0"/>
              </a:spcAft>
              <a:buNone/>
            </a:pPr>
            <a:r>
              <a:rPr b="1" lang="en" sz="1400"/>
              <a:t>Hongda Yun 001820739</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Card Sorting</a:t>
            </a:r>
            <a:endParaRPr/>
          </a:p>
        </p:txBody>
      </p:sp>
      <p:pic>
        <p:nvPicPr>
          <p:cNvPr id="143" name="Google Shape;143;p22"/>
          <p:cNvPicPr preferRelativeResize="0"/>
          <p:nvPr/>
        </p:nvPicPr>
        <p:blipFill>
          <a:blip r:embed="rId3">
            <a:alphaModFix/>
          </a:blip>
          <a:stretch>
            <a:fillRect/>
          </a:stretch>
        </p:blipFill>
        <p:spPr>
          <a:xfrm>
            <a:off x="583400" y="1152424"/>
            <a:ext cx="7888576" cy="3833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Card Sorting</a:t>
            </a:r>
            <a:endParaRPr/>
          </a:p>
        </p:txBody>
      </p:sp>
      <p:pic>
        <p:nvPicPr>
          <p:cNvPr id="149" name="Google Shape;149;p23"/>
          <p:cNvPicPr preferRelativeResize="0"/>
          <p:nvPr/>
        </p:nvPicPr>
        <p:blipFill>
          <a:blip r:embed="rId3">
            <a:alphaModFix/>
          </a:blip>
          <a:stretch>
            <a:fillRect/>
          </a:stretch>
        </p:blipFill>
        <p:spPr>
          <a:xfrm>
            <a:off x="93700" y="1708704"/>
            <a:ext cx="4389374" cy="2492645"/>
          </a:xfrm>
          <a:prstGeom prst="rect">
            <a:avLst/>
          </a:prstGeom>
          <a:noFill/>
          <a:ln>
            <a:noFill/>
          </a:ln>
        </p:spPr>
      </p:pic>
      <p:pic>
        <p:nvPicPr>
          <p:cNvPr id="150" name="Google Shape;150;p23"/>
          <p:cNvPicPr preferRelativeResize="0"/>
          <p:nvPr/>
        </p:nvPicPr>
        <p:blipFill>
          <a:blip r:embed="rId4">
            <a:alphaModFix/>
          </a:blip>
          <a:stretch>
            <a:fillRect/>
          </a:stretch>
        </p:blipFill>
        <p:spPr>
          <a:xfrm>
            <a:off x="4555375" y="1708700"/>
            <a:ext cx="4389375" cy="24926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UX Methods</a:t>
            </a:r>
            <a:endParaRPr/>
          </a:p>
        </p:txBody>
      </p:sp>
      <p:sp>
        <p:nvSpPr>
          <p:cNvPr id="156" name="Google Shape;156;p2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      Technique Number 2 – The Expert Review</a:t>
            </a:r>
            <a:endParaRPr b="1"/>
          </a:p>
          <a:p>
            <a:pPr indent="0" lvl="0" marL="0" rtl="0" algn="l">
              <a:spcBef>
                <a:spcPts val="1600"/>
              </a:spcBef>
              <a:spcAft>
                <a:spcPts val="0"/>
              </a:spcAft>
              <a:buNone/>
            </a:pPr>
            <a:r>
              <a:rPr lang="en"/>
              <a:t>A single “expert” walking through a product via the User Interface (UI) and looking for issues with the design, accessibility, and usability of the product.</a:t>
            </a:r>
            <a:endParaRPr/>
          </a:p>
          <a:p>
            <a:pPr indent="0" lvl="0" marL="0" rtl="0" algn="l">
              <a:spcBef>
                <a:spcPts val="1600"/>
              </a:spcBef>
              <a:spcAft>
                <a:spcPts val="0"/>
              </a:spcAft>
              <a:buNone/>
            </a:pPr>
            <a:r>
              <a:rPr b="1" lang="en"/>
              <a:t>Advantages: </a:t>
            </a:r>
            <a:endParaRPr b="1"/>
          </a:p>
          <a:p>
            <a:pPr indent="-342900" lvl="0" marL="457200" rtl="0" algn="l">
              <a:spcBef>
                <a:spcPts val="1600"/>
              </a:spcBef>
              <a:spcAft>
                <a:spcPts val="0"/>
              </a:spcAft>
              <a:buSzPts val="1800"/>
              <a:buChar char="●"/>
            </a:pPr>
            <a:r>
              <a:rPr lang="en"/>
              <a:t>Quick, easy and cheap;</a:t>
            </a:r>
            <a:endParaRPr/>
          </a:p>
          <a:p>
            <a:pPr indent="-342900" lvl="0" marL="457200" rtl="0" algn="l">
              <a:spcBef>
                <a:spcPts val="0"/>
              </a:spcBef>
              <a:spcAft>
                <a:spcPts val="0"/>
              </a:spcAft>
              <a:buSzPts val="1800"/>
              <a:buChar char="●"/>
            </a:pPr>
            <a:r>
              <a:rPr lang="en"/>
              <a:t>A great way to inform further UX research and caution should be used in taking an expert review at face value without further user testing</a:t>
            </a:r>
            <a:endParaRPr/>
          </a:p>
        </p:txBody>
      </p:sp>
      <p:sp>
        <p:nvSpPr>
          <p:cNvPr id="157" name="Google Shape;157;p24"/>
          <p:cNvSpPr/>
          <p:nvPr/>
        </p:nvSpPr>
        <p:spPr>
          <a:xfrm>
            <a:off x="389650" y="1339800"/>
            <a:ext cx="275700" cy="298800"/>
          </a:xfrm>
          <a:prstGeom prst="chevron">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Expert Review</a:t>
            </a:r>
            <a:endParaRPr/>
          </a:p>
        </p:txBody>
      </p:sp>
      <p:sp>
        <p:nvSpPr>
          <p:cNvPr id="163" name="Google Shape;163;p25"/>
          <p:cNvSpPr txBox="1"/>
          <p:nvPr>
            <p:ph idx="1" type="body"/>
          </p:nvPr>
        </p:nvSpPr>
        <p:spPr>
          <a:xfrm>
            <a:off x="311700" y="1266325"/>
            <a:ext cx="4260300" cy="354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expert from MenuCalc®, who is one of dedicated recipe analysis professionals, Registered Dietitians and FDA menu labeling experts.</a:t>
            </a:r>
            <a:endParaRPr/>
          </a:p>
          <a:p>
            <a:pPr indent="-342900" lvl="0" marL="457200" rtl="0" algn="l">
              <a:spcBef>
                <a:spcPts val="1600"/>
              </a:spcBef>
              <a:spcAft>
                <a:spcPts val="0"/>
              </a:spcAft>
              <a:buSzPts val="1800"/>
              <a:buAutoNum type="arabicPeriod"/>
            </a:pPr>
            <a:r>
              <a:rPr lang="en"/>
              <a:t>Detailed Recipe Analysis</a:t>
            </a:r>
            <a:endParaRPr/>
          </a:p>
          <a:p>
            <a:pPr indent="-342900" lvl="0" marL="457200" rtl="0" algn="l">
              <a:spcBef>
                <a:spcPts val="0"/>
              </a:spcBef>
              <a:spcAft>
                <a:spcPts val="0"/>
              </a:spcAft>
              <a:buSzPts val="1800"/>
              <a:buAutoNum type="arabicPeriod"/>
            </a:pPr>
            <a:r>
              <a:rPr lang="en"/>
              <a:t>Healthier Recipe Evaluation</a:t>
            </a:r>
            <a:endParaRPr/>
          </a:p>
          <a:p>
            <a:pPr indent="-342900" lvl="0" marL="457200" rtl="0" algn="l">
              <a:spcBef>
                <a:spcPts val="0"/>
              </a:spcBef>
              <a:spcAft>
                <a:spcPts val="0"/>
              </a:spcAft>
              <a:buSzPts val="1800"/>
              <a:buAutoNum type="arabicPeriod"/>
            </a:pPr>
            <a:r>
              <a:rPr lang="en"/>
              <a:t>Allergen Identification</a:t>
            </a:r>
            <a:endParaRPr/>
          </a:p>
        </p:txBody>
      </p:sp>
      <p:pic>
        <p:nvPicPr>
          <p:cNvPr id="164" name="Google Shape;164;p25"/>
          <p:cNvPicPr preferRelativeResize="0"/>
          <p:nvPr/>
        </p:nvPicPr>
        <p:blipFill>
          <a:blip r:embed="rId3">
            <a:alphaModFix/>
          </a:blip>
          <a:stretch>
            <a:fillRect/>
          </a:stretch>
        </p:blipFill>
        <p:spPr>
          <a:xfrm>
            <a:off x="4572000" y="1288063"/>
            <a:ext cx="4267201" cy="25673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UX Methods</a:t>
            </a:r>
            <a:endParaRPr/>
          </a:p>
        </p:txBody>
      </p:sp>
      <p:sp>
        <p:nvSpPr>
          <p:cNvPr id="170" name="Google Shape;170;p26"/>
          <p:cNvSpPr txBox="1"/>
          <p:nvPr>
            <p:ph idx="1" type="body"/>
          </p:nvPr>
        </p:nvSpPr>
        <p:spPr>
          <a:xfrm>
            <a:off x="347850" y="1491175"/>
            <a:ext cx="84483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     </a:t>
            </a:r>
            <a:r>
              <a:rPr b="1" lang="en"/>
              <a:t>Technique Number 3 – Usability Testing</a:t>
            </a:r>
            <a:endParaRPr b="1"/>
          </a:p>
          <a:p>
            <a:pPr indent="0" lvl="0" marL="0" rtl="0" algn="l">
              <a:spcBef>
                <a:spcPts val="1600"/>
              </a:spcBef>
              <a:spcAft>
                <a:spcPts val="0"/>
              </a:spcAft>
              <a:buNone/>
            </a:pPr>
            <a:r>
              <a:rPr lang="en"/>
              <a:t>Usability testing is the observation of users trying to carry out tasks with a product, can focus on a single process or be much more wide ranging.</a:t>
            </a:r>
            <a:endParaRPr/>
          </a:p>
          <a:p>
            <a:pPr indent="0" lvl="0" marL="0" rtl="0" algn="l">
              <a:spcBef>
                <a:spcPts val="1600"/>
              </a:spcBef>
              <a:spcAft>
                <a:spcPts val="0"/>
              </a:spcAft>
              <a:buNone/>
            </a:pPr>
            <a:r>
              <a:rPr b="1" lang="en"/>
              <a:t>Advantages:</a:t>
            </a:r>
            <a:endParaRPr b="1"/>
          </a:p>
          <a:p>
            <a:pPr indent="-342900" lvl="0" marL="457200" rtl="0" algn="l">
              <a:spcBef>
                <a:spcPts val="1600"/>
              </a:spcBef>
              <a:spcAft>
                <a:spcPts val="0"/>
              </a:spcAft>
              <a:buSzPts val="1800"/>
              <a:buChar char="●"/>
            </a:pPr>
            <a:r>
              <a:rPr lang="en"/>
              <a:t>Pick the right users;</a:t>
            </a:r>
            <a:endParaRPr/>
          </a:p>
          <a:p>
            <a:pPr indent="-342900" lvl="0" marL="457200" rtl="0" algn="l">
              <a:spcBef>
                <a:spcPts val="0"/>
              </a:spcBef>
              <a:spcAft>
                <a:spcPts val="0"/>
              </a:spcAft>
              <a:buSzPts val="1800"/>
              <a:buChar char="●"/>
            </a:pPr>
            <a:r>
              <a:rPr lang="en"/>
              <a:t>Produce specific results that lead to specific action;</a:t>
            </a:r>
            <a:endParaRPr/>
          </a:p>
          <a:p>
            <a:pPr indent="-342900" lvl="0" marL="457200" rtl="0" algn="l">
              <a:spcBef>
                <a:spcPts val="0"/>
              </a:spcBef>
              <a:spcAft>
                <a:spcPts val="0"/>
              </a:spcAft>
              <a:buSzPts val="1800"/>
              <a:buChar char="●"/>
            </a:pPr>
            <a:r>
              <a:rPr lang="en"/>
              <a:t>Increases clients’ enthusiasm to show clearly why such testing adds value.</a:t>
            </a:r>
            <a:endParaRPr/>
          </a:p>
          <a:p>
            <a:pPr indent="0" lvl="0" marL="0" rtl="0" algn="l">
              <a:spcBef>
                <a:spcPts val="1600"/>
              </a:spcBef>
              <a:spcAft>
                <a:spcPts val="1600"/>
              </a:spcAft>
              <a:buNone/>
            </a:pPr>
            <a:r>
              <a:t/>
            </a:r>
            <a:endParaRPr/>
          </a:p>
        </p:txBody>
      </p:sp>
      <p:pic>
        <p:nvPicPr>
          <p:cNvPr id="171" name="Google Shape;171;p26"/>
          <p:cNvPicPr preferRelativeResize="0"/>
          <p:nvPr/>
        </p:nvPicPr>
        <p:blipFill>
          <a:blip r:embed="rId3">
            <a:alphaModFix/>
          </a:blip>
          <a:stretch>
            <a:fillRect/>
          </a:stretch>
        </p:blipFill>
        <p:spPr>
          <a:xfrm>
            <a:off x="5880100" y="120850"/>
            <a:ext cx="2916050" cy="1921575"/>
          </a:xfrm>
          <a:prstGeom prst="rect">
            <a:avLst/>
          </a:prstGeom>
          <a:noFill/>
          <a:ln>
            <a:noFill/>
          </a:ln>
        </p:spPr>
      </p:pic>
      <p:sp>
        <p:nvSpPr>
          <p:cNvPr id="172" name="Google Shape;172;p26"/>
          <p:cNvSpPr/>
          <p:nvPr/>
        </p:nvSpPr>
        <p:spPr>
          <a:xfrm>
            <a:off x="408400" y="1574025"/>
            <a:ext cx="275700" cy="298800"/>
          </a:xfrm>
          <a:prstGeom prst="chevron">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Usability Testing</a:t>
            </a:r>
            <a:endParaRPr/>
          </a:p>
          <a:p>
            <a:pPr indent="0" lvl="0" marL="0" rtl="0" algn="l">
              <a:spcBef>
                <a:spcPts val="0"/>
              </a:spcBef>
              <a:spcAft>
                <a:spcPts val="0"/>
              </a:spcAft>
              <a:buNone/>
            </a:pPr>
            <a:r>
              <a:t/>
            </a:r>
            <a:endParaRPr/>
          </a:p>
        </p:txBody>
      </p:sp>
      <p:graphicFrame>
        <p:nvGraphicFramePr>
          <p:cNvPr id="178" name="Google Shape;178;p27"/>
          <p:cNvGraphicFramePr/>
          <p:nvPr/>
        </p:nvGraphicFramePr>
        <p:xfrm>
          <a:off x="849425" y="2443700"/>
          <a:ext cx="3000000" cy="3000000"/>
        </p:xfrm>
        <a:graphic>
          <a:graphicData uri="http://schemas.openxmlformats.org/drawingml/2006/table">
            <a:tbl>
              <a:tblPr>
                <a:noFill/>
                <a:tableStyleId>{D32192AF-A4B0-4F93-8016-118379D1075E}</a:tableStyleId>
              </a:tblPr>
              <a:tblGrid>
                <a:gridCol w="2283400"/>
                <a:gridCol w="2283400"/>
                <a:gridCol w="2283400"/>
              </a:tblGrid>
              <a:tr h="353700">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Age: </a:t>
                      </a:r>
                      <a:r>
                        <a:rPr lang="en" sz="1800">
                          <a:solidFill>
                            <a:schemeClr val="dk2"/>
                          </a:solidFill>
                          <a:latin typeface="Open Sans"/>
                          <a:ea typeface="Open Sans"/>
                          <a:cs typeface="Open Sans"/>
                          <a:sym typeface="Open Sans"/>
                        </a:rPr>
                        <a:t>9 ~30</a:t>
                      </a:r>
                      <a:endParaRPr sz="1800">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31 ~ 45</a:t>
                      </a:r>
                      <a:endParaRPr sz="1800">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 46~ 70</a:t>
                      </a:r>
                      <a:endParaRPr sz="1800">
                        <a:solidFill>
                          <a:schemeClr val="dk2"/>
                        </a:solidFill>
                        <a:latin typeface="Open Sans"/>
                        <a:ea typeface="Open Sans"/>
                        <a:cs typeface="Open Sans"/>
                        <a:sym typeface="Open Sans"/>
                      </a:endParaRPr>
                    </a:p>
                  </a:txBody>
                  <a:tcPr marT="91425" marB="91425" marR="91425" marL="91425"/>
                </a:tc>
              </a:tr>
              <a:tr h="353700">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1</a:t>
                      </a:r>
                      <a:endParaRPr sz="1800">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1</a:t>
                      </a:r>
                      <a:endParaRPr sz="1800">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1</a:t>
                      </a:r>
                      <a:endParaRPr sz="1800">
                        <a:solidFill>
                          <a:schemeClr val="dk2"/>
                        </a:solidFill>
                        <a:latin typeface="Open Sans"/>
                        <a:ea typeface="Open Sans"/>
                        <a:cs typeface="Open Sans"/>
                        <a:sym typeface="Open Sans"/>
                      </a:endParaRPr>
                    </a:p>
                  </a:txBody>
                  <a:tcPr marT="91425" marB="91425" marR="91425" marL="91425"/>
                </a:tc>
              </a:tr>
            </a:tbl>
          </a:graphicData>
        </a:graphic>
      </p:graphicFrame>
      <p:sp>
        <p:nvSpPr>
          <p:cNvPr id="179" name="Google Shape;179;p2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
              <a:t>Find participants: </a:t>
            </a:r>
            <a:endParaRPr b="1"/>
          </a:p>
          <a:p>
            <a:pPr indent="-342900" lvl="0" marL="457200" rtl="0" algn="l">
              <a:spcBef>
                <a:spcPts val="0"/>
              </a:spcBef>
              <a:spcAft>
                <a:spcPts val="0"/>
              </a:spcAft>
              <a:buSzPts val="1800"/>
              <a:buChar char="●"/>
            </a:pPr>
            <a:r>
              <a:rPr lang="en"/>
              <a:t>Filter condition: Cooker or Housekeeper; Online habits; English</a:t>
            </a:r>
            <a:endParaRPr/>
          </a:p>
          <a:p>
            <a:pPr indent="-342900" lvl="0" marL="457200" rtl="0" algn="l">
              <a:spcBef>
                <a:spcPts val="0"/>
              </a:spcBef>
              <a:spcAft>
                <a:spcPts val="0"/>
              </a:spcAft>
              <a:buSzPts val="1800"/>
              <a:buChar char="●"/>
            </a:pPr>
            <a:r>
              <a:rPr lang="en"/>
              <a:t>Gender &amp; age rati</a:t>
            </a:r>
            <a:r>
              <a:rPr lang="en"/>
              <a:t>o: Gender: 2 males and 1 females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b="1" lang="en"/>
              <a:t>2. Execution test:</a:t>
            </a:r>
            <a:r>
              <a:rPr lang="en"/>
              <a:t> By observing their respective use processes, recorded the following points separately</a:t>
            </a:r>
            <a:endParaRPr/>
          </a:p>
        </p:txBody>
      </p:sp>
      <p:pic>
        <p:nvPicPr>
          <p:cNvPr id="180" name="Google Shape;180;p27"/>
          <p:cNvPicPr preferRelativeResize="0"/>
          <p:nvPr/>
        </p:nvPicPr>
        <p:blipFill>
          <a:blip r:embed="rId3">
            <a:alphaModFix/>
          </a:blip>
          <a:stretch>
            <a:fillRect/>
          </a:stretch>
        </p:blipFill>
        <p:spPr>
          <a:xfrm>
            <a:off x="5629075" y="-31850"/>
            <a:ext cx="3268125" cy="1661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Usability Testing</a:t>
            </a:r>
            <a:endParaRPr/>
          </a:p>
        </p:txBody>
      </p:sp>
      <p:sp>
        <p:nvSpPr>
          <p:cNvPr id="186" name="Google Shape;186;p2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Participant No.1:</a:t>
            </a:r>
            <a:endParaRPr b="1"/>
          </a:p>
          <a:p>
            <a:pPr indent="0" lvl="0" marL="0" rtl="0" algn="l">
              <a:spcBef>
                <a:spcPts val="1600"/>
              </a:spcBef>
              <a:spcAft>
                <a:spcPts val="1600"/>
              </a:spcAft>
              <a:buNone/>
            </a:pPr>
            <a:r>
              <a:t/>
            </a:r>
            <a:endParaRPr/>
          </a:p>
        </p:txBody>
      </p:sp>
      <p:graphicFrame>
        <p:nvGraphicFramePr>
          <p:cNvPr id="187" name="Google Shape;187;p28"/>
          <p:cNvGraphicFramePr/>
          <p:nvPr/>
        </p:nvGraphicFramePr>
        <p:xfrm>
          <a:off x="952500" y="1809750"/>
          <a:ext cx="3000000" cy="3000000"/>
        </p:xfrm>
        <a:graphic>
          <a:graphicData uri="http://schemas.openxmlformats.org/drawingml/2006/table">
            <a:tbl>
              <a:tblPr>
                <a:noFill/>
                <a:tableStyleId>{D32192AF-A4B0-4F93-8016-118379D1075E}</a:tableStyleId>
              </a:tblPr>
              <a:tblGrid>
                <a:gridCol w="2413000"/>
                <a:gridCol w="2413000"/>
                <a:gridCol w="2413000"/>
              </a:tblGrid>
              <a:tr h="381000">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Purpose</a:t>
                      </a:r>
                      <a:endParaRPr sz="1800">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Sign up</a:t>
                      </a:r>
                      <a:endParaRPr sz="1800">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Find Recipe</a:t>
                      </a:r>
                      <a:endParaRPr sz="1800">
                        <a:solidFill>
                          <a:schemeClr val="dk2"/>
                        </a:solidFill>
                        <a:latin typeface="Open Sans"/>
                        <a:ea typeface="Open Sans"/>
                        <a:cs typeface="Open Sans"/>
                        <a:sym typeface="Open Sans"/>
                      </a:endParaRPr>
                    </a:p>
                  </a:txBody>
                  <a:tcPr marT="91425" marB="91425" marR="91425" marL="91425"/>
                </a:tc>
              </a:tr>
              <a:tr h="381000">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Complete or not</a:t>
                      </a:r>
                      <a:endParaRPr sz="1800">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Yes</a:t>
                      </a:r>
                      <a:endParaRPr sz="1800">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No</a:t>
                      </a:r>
                      <a:endParaRPr sz="1800">
                        <a:solidFill>
                          <a:schemeClr val="dk2"/>
                        </a:solidFill>
                        <a:latin typeface="Open Sans"/>
                        <a:ea typeface="Open Sans"/>
                        <a:cs typeface="Open Sans"/>
                        <a:sym typeface="Open Sans"/>
                      </a:endParaRPr>
                    </a:p>
                  </a:txBody>
                  <a:tcPr marT="91425" marB="91425" marR="91425" marL="91425"/>
                </a:tc>
              </a:tr>
              <a:tr h="381000">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Completion path</a:t>
                      </a:r>
                      <a:endParaRPr sz="1800">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Click SIGNUP button-&gt;</a:t>
                      </a:r>
                      <a:endParaRPr sz="1800">
                        <a:solidFill>
                          <a:schemeClr val="dk2"/>
                        </a:solidFill>
                        <a:latin typeface="Open Sans"/>
                        <a:ea typeface="Open Sans"/>
                        <a:cs typeface="Open Sans"/>
                        <a:sym typeface="Open Sans"/>
                      </a:endParaRPr>
                    </a:p>
                    <a:p>
                      <a:pPr indent="0" lvl="0" marL="0" rtl="0" algn="ctr">
                        <a:spcBef>
                          <a:spcPts val="0"/>
                        </a:spcBef>
                        <a:spcAft>
                          <a:spcPts val="0"/>
                        </a:spcAft>
                        <a:buNone/>
                      </a:pPr>
                      <a:r>
                        <a:rPr lang="en" sz="1800">
                          <a:solidFill>
                            <a:schemeClr val="dk2"/>
                          </a:solidFill>
                          <a:latin typeface="Open Sans"/>
                          <a:ea typeface="Open Sans"/>
                          <a:cs typeface="Open Sans"/>
                          <a:sym typeface="Open Sans"/>
                        </a:rPr>
                        <a:t>Input information-&gt;</a:t>
                      </a:r>
                      <a:endParaRPr sz="1800">
                        <a:solidFill>
                          <a:schemeClr val="dk2"/>
                        </a:solidFill>
                        <a:latin typeface="Open Sans"/>
                        <a:ea typeface="Open Sans"/>
                        <a:cs typeface="Open Sans"/>
                        <a:sym typeface="Open Sans"/>
                      </a:endParaRPr>
                    </a:p>
                    <a:p>
                      <a:pPr indent="0" lvl="0" marL="0" rtl="0" algn="ctr">
                        <a:spcBef>
                          <a:spcPts val="0"/>
                        </a:spcBef>
                        <a:spcAft>
                          <a:spcPts val="0"/>
                        </a:spcAft>
                        <a:buNone/>
                      </a:pPr>
                      <a:r>
                        <a:rPr lang="en" sz="1800">
                          <a:solidFill>
                            <a:schemeClr val="dk2"/>
                          </a:solidFill>
                          <a:latin typeface="Open Sans"/>
                          <a:ea typeface="Open Sans"/>
                          <a:cs typeface="Open Sans"/>
                          <a:sym typeface="Open Sans"/>
                        </a:rPr>
                        <a:t>Finish</a:t>
                      </a:r>
                      <a:endParaRPr sz="1800">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Click roast category button-&gt;</a:t>
                      </a:r>
                      <a:endParaRPr sz="1800">
                        <a:solidFill>
                          <a:schemeClr val="dk2"/>
                        </a:solidFill>
                        <a:latin typeface="Open Sans"/>
                        <a:ea typeface="Open Sans"/>
                        <a:cs typeface="Open Sans"/>
                        <a:sym typeface="Open Sans"/>
                      </a:endParaRPr>
                    </a:p>
                    <a:p>
                      <a:pPr indent="0" lvl="0" marL="0" rtl="0" algn="ctr">
                        <a:spcBef>
                          <a:spcPts val="0"/>
                        </a:spcBef>
                        <a:spcAft>
                          <a:spcPts val="0"/>
                        </a:spcAft>
                        <a:buNone/>
                      </a:pPr>
                      <a:r>
                        <a:rPr lang="en" sz="1800">
                          <a:solidFill>
                            <a:schemeClr val="dk2"/>
                          </a:solidFill>
                          <a:latin typeface="Open Sans"/>
                          <a:ea typeface="Open Sans"/>
                          <a:cs typeface="Open Sans"/>
                          <a:sym typeface="Open Sans"/>
                        </a:rPr>
                        <a:t>Can’t jump to the target page</a:t>
                      </a:r>
                      <a:endParaRPr sz="1800">
                        <a:solidFill>
                          <a:schemeClr val="dk2"/>
                        </a:solidFill>
                        <a:latin typeface="Open Sans"/>
                        <a:ea typeface="Open Sans"/>
                        <a:cs typeface="Open Sans"/>
                        <a:sym typeface="Open Sans"/>
                      </a:endParaRPr>
                    </a:p>
                  </a:txBody>
                  <a:tcPr marT="91425" marB="91425" marR="91425" marL="91425"/>
                </a:tc>
              </a:tr>
              <a:tr h="381000">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Complete time</a:t>
                      </a:r>
                      <a:endParaRPr sz="1800">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2 min</a:t>
                      </a:r>
                      <a:endParaRPr sz="1800">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t/>
                      </a:r>
                      <a:endParaRPr sz="1800">
                        <a:solidFill>
                          <a:schemeClr val="dk2"/>
                        </a:solidFill>
                        <a:latin typeface="Open Sans"/>
                        <a:ea typeface="Open Sans"/>
                        <a:cs typeface="Open Sans"/>
                        <a:sym typeface="Open Sans"/>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Usability Testing</a:t>
            </a:r>
            <a:endParaRPr/>
          </a:p>
        </p:txBody>
      </p:sp>
      <p:sp>
        <p:nvSpPr>
          <p:cNvPr id="193" name="Google Shape;193;p2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Participant No.2:</a:t>
            </a:r>
            <a:endParaRPr b="1"/>
          </a:p>
          <a:p>
            <a:pPr indent="0" lvl="0" marL="0" rtl="0" algn="l">
              <a:spcBef>
                <a:spcPts val="1600"/>
              </a:spcBef>
              <a:spcAft>
                <a:spcPts val="1600"/>
              </a:spcAft>
              <a:buNone/>
            </a:pPr>
            <a:r>
              <a:t/>
            </a:r>
            <a:endParaRPr/>
          </a:p>
        </p:txBody>
      </p:sp>
      <p:graphicFrame>
        <p:nvGraphicFramePr>
          <p:cNvPr id="194" name="Google Shape;194;p29"/>
          <p:cNvGraphicFramePr/>
          <p:nvPr/>
        </p:nvGraphicFramePr>
        <p:xfrm>
          <a:off x="952500" y="1809750"/>
          <a:ext cx="3000000" cy="3000000"/>
        </p:xfrm>
        <a:graphic>
          <a:graphicData uri="http://schemas.openxmlformats.org/drawingml/2006/table">
            <a:tbl>
              <a:tblPr>
                <a:noFill/>
                <a:tableStyleId>{D32192AF-A4B0-4F93-8016-118379D1075E}</a:tableStyleId>
              </a:tblPr>
              <a:tblGrid>
                <a:gridCol w="2413000"/>
                <a:gridCol w="2413000"/>
                <a:gridCol w="2413000"/>
              </a:tblGrid>
              <a:tr h="381000">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Purpose</a:t>
                      </a:r>
                      <a:endParaRPr sz="1800">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Add Recipe to </a:t>
                      </a:r>
                      <a:r>
                        <a:rPr lang="en" sz="1800">
                          <a:solidFill>
                            <a:schemeClr val="dk2"/>
                          </a:solidFill>
                          <a:latin typeface="Open Sans"/>
                          <a:ea typeface="Open Sans"/>
                          <a:cs typeface="Open Sans"/>
                          <a:sym typeface="Open Sans"/>
                        </a:rPr>
                        <a:t>Favourite</a:t>
                      </a:r>
                      <a:endParaRPr sz="1800">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Sign In</a:t>
                      </a:r>
                      <a:endParaRPr sz="1800">
                        <a:solidFill>
                          <a:schemeClr val="dk2"/>
                        </a:solidFill>
                        <a:latin typeface="Open Sans"/>
                        <a:ea typeface="Open Sans"/>
                        <a:cs typeface="Open Sans"/>
                        <a:sym typeface="Open Sans"/>
                      </a:endParaRPr>
                    </a:p>
                  </a:txBody>
                  <a:tcPr marT="91425" marB="91425" marR="91425" marL="91425"/>
                </a:tc>
              </a:tr>
              <a:tr h="381000">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Complete or not</a:t>
                      </a:r>
                      <a:endParaRPr sz="1800">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Yes</a:t>
                      </a:r>
                      <a:endParaRPr sz="1800">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Yes</a:t>
                      </a:r>
                      <a:endParaRPr sz="1800">
                        <a:solidFill>
                          <a:schemeClr val="dk2"/>
                        </a:solidFill>
                        <a:latin typeface="Open Sans"/>
                        <a:ea typeface="Open Sans"/>
                        <a:cs typeface="Open Sans"/>
                        <a:sym typeface="Open Sans"/>
                      </a:endParaRPr>
                    </a:p>
                  </a:txBody>
                  <a:tcPr marT="91425" marB="91425" marR="91425" marL="91425"/>
                </a:tc>
              </a:tr>
              <a:tr h="381000">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Completion path</a:t>
                      </a:r>
                      <a:endParaRPr sz="1800">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  Find a food on the homepage-&gt;</a:t>
                      </a:r>
                      <a:endParaRPr sz="1800">
                        <a:solidFill>
                          <a:schemeClr val="dk2"/>
                        </a:solidFill>
                        <a:latin typeface="Open Sans"/>
                        <a:ea typeface="Open Sans"/>
                        <a:cs typeface="Open Sans"/>
                        <a:sym typeface="Open Sans"/>
                      </a:endParaRPr>
                    </a:p>
                    <a:p>
                      <a:pPr indent="0" lvl="0" marL="0" rtl="0" algn="ctr">
                        <a:spcBef>
                          <a:spcPts val="0"/>
                        </a:spcBef>
                        <a:spcAft>
                          <a:spcPts val="0"/>
                        </a:spcAft>
                        <a:buNone/>
                      </a:pPr>
                      <a:r>
                        <a:rPr lang="en" sz="1800">
                          <a:solidFill>
                            <a:schemeClr val="dk2"/>
                          </a:solidFill>
                          <a:latin typeface="Open Sans"/>
                          <a:ea typeface="Open Sans"/>
                          <a:cs typeface="Open Sans"/>
                          <a:sym typeface="Open Sans"/>
                        </a:rPr>
                        <a:t>Click Add button -&gt;</a:t>
                      </a:r>
                      <a:endParaRPr sz="1800">
                        <a:solidFill>
                          <a:schemeClr val="dk2"/>
                        </a:solidFill>
                        <a:latin typeface="Open Sans"/>
                        <a:ea typeface="Open Sans"/>
                        <a:cs typeface="Open Sans"/>
                        <a:sym typeface="Open Sans"/>
                      </a:endParaRPr>
                    </a:p>
                    <a:p>
                      <a:pPr indent="0" lvl="0" marL="0" rtl="0" algn="ctr">
                        <a:spcBef>
                          <a:spcPts val="0"/>
                        </a:spcBef>
                        <a:spcAft>
                          <a:spcPts val="0"/>
                        </a:spcAft>
                        <a:buNone/>
                      </a:pPr>
                      <a:r>
                        <a:rPr lang="en" sz="1800">
                          <a:solidFill>
                            <a:schemeClr val="dk2"/>
                          </a:solidFill>
                          <a:latin typeface="Open Sans"/>
                          <a:ea typeface="Open Sans"/>
                          <a:cs typeface="Open Sans"/>
                          <a:sym typeface="Open Sans"/>
                        </a:rPr>
                        <a:t>Add to Favourite</a:t>
                      </a:r>
                      <a:endParaRPr sz="1800">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Click Sign In-&gt;</a:t>
                      </a:r>
                      <a:endParaRPr sz="1800">
                        <a:solidFill>
                          <a:schemeClr val="dk2"/>
                        </a:solidFill>
                        <a:latin typeface="Open Sans"/>
                        <a:ea typeface="Open Sans"/>
                        <a:cs typeface="Open Sans"/>
                        <a:sym typeface="Open Sans"/>
                      </a:endParaRPr>
                    </a:p>
                    <a:p>
                      <a:pPr indent="0" lvl="0" marL="0" rtl="0" algn="ctr">
                        <a:spcBef>
                          <a:spcPts val="0"/>
                        </a:spcBef>
                        <a:spcAft>
                          <a:spcPts val="0"/>
                        </a:spcAft>
                        <a:buNone/>
                      </a:pPr>
                      <a:r>
                        <a:rPr lang="en" sz="1800">
                          <a:solidFill>
                            <a:schemeClr val="dk2"/>
                          </a:solidFill>
                          <a:latin typeface="Open Sans"/>
                          <a:ea typeface="Open Sans"/>
                          <a:cs typeface="Open Sans"/>
                          <a:sym typeface="Open Sans"/>
                        </a:rPr>
                        <a:t>Type Username &amp; Passwords-&gt;</a:t>
                      </a:r>
                      <a:endParaRPr sz="1800">
                        <a:solidFill>
                          <a:schemeClr val="dk2"/>
                        </a:solidFill>
                        <a:latin typeface="Open Sans"/>
                        <a:ea typeface="Open Sans"/>
                        <a:cs typeface="Open Sans"/>
                        <a:sym typeface="Open Sans"/>
                      </a:endParaRPr>
                    </a:p>
                    <a:p>
                      <a:pPr indent="0" lvl="0" marL="0" rtl="0" algn="ctr">
                        <a:spcBef>
                          <a:spcPts val="0"/>
                        </a:spcBef>
                        <a:spcAft>
                          <a:spcPts val="0"/>
                        </a:spcAft>
                        <a:buNone/>
                      </a:pPr>
                      <a:r>
                        <a:rPr lang="en" sz="1800">
                          <a:solidFill>
                            <a:schemeClr val="dk2"/>
                          </a:solidFill>
                          <a:latin typeface="Open Sans"/>
                          <a:ea typeface="Open Sans"/>
                          <a:cs typeface="Open Sans"/>
                          <a:sym typeface="Open Sans"/>
                        </a:rPr>
                        <a:t>Click Sign in</a:t>
                      </a:r>
                      <a:endParaRPr sz="1800">
                        <a:solidFill>
                          <a:schemeClr val="dk2"/>
                        </a:solidFill>
                        <a:latin typeface="Open Sans"/>
                        <a:ea typeface="Open Sans"/>
                        <a:cs typeface="Open Sans"/>
                        <a:sym typeface="Open Sans"/>
                      </a:endParaRPr>
                    </a:p>
                  </a:txBody>
                  <a:tcPr marT="91425" marB="91425" marR="91425" marL="91425"/>
                </a:tc>
              </a:tr>
              <a:tr h="381000">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Complete time</a:t>
                      </a:r>
                      <a:endParaRPr sz="1800">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2</a:t>
                      </a:r>
                      <a:r>
                        <a:rPr lang="en" sz="1800">
                          <a:solidFill>
                            <a:schemeClr val="dk2"/>
                          </a:solidFill>
                          <a:latin typeface="Open Sans"/>
                          <a:ea typeface="Open Sans"/>
                          <a:cs typeface="Open Sans"/>
                          <a:sym typeface="Open Sans"/>
                        </a:rPr>
                        <a:t> min</a:t>
                      </a:r>
                      <a:endParaRPr sz="1800">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1 min</a:t>
                      </a:r>
                      <a:endParaRPr sz="1800">
                        <a:solidFill>
                          <a:schemeClr val="dk2"/>
                        </a:solidFill>
                        <a:latin typeface="Open Sans"/>
                        <a:ea typeface="Open Sans"/>
                        <a:cs typeface="Open Sans"/>
                        <a:sym typeface="Open Sans"/>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Usability Testing</a:t>
            </a:r>
            <a:endParaRPr/>
          </a:p>
        </p:txBody>
      </p:sp>
      <p:sp>
        <p:nvSpPr>
          <p:cNvPr id="200" name="Google Shape;200;p3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Participant No.3:</a:t>
            </a:r>
            <a:endParaRPr b="1"/>
          </a:p>
          <a:p>
            <a:pPr indent="0" lvl="0" marL="0" rtl="0" algn="l">
              <a:spcBef>
                <a:spcPts val="1600"/>
              </a:spcBef>
              <a:spcAft>
                <a:spcPts val="1600"/>
              </a:spcAft>
              <a:buNone/>
            </a:pPr>
            <a:r>
              <a:t/>
            </a:r>
            <a:endParaRPr/>
          </a:p>
        </p:txBody>
      </p:sp>
      <p:graphicFrame>
        <p:nvGraphicFramePr>
          <p:cNvPr id="201" name="Google Shape;201;p30"/>
          <p:cNvGraphicFramePr/>
          <p:nvPr/>
        </p:nvGraphicFramePr>
        <p:xfrm>
          <a:off x="646838" y="1653025"/>
          <a:ext cx="3000000" cy="3000000"/>
        </p:xfrm>
        <a:graphic>
          <a:graphicData uri="http://schemas.openxmlformats.org/drawingml/2006/table">
            <a:tbl>
              <a:tblPr>
                <a:noFill/>
                <a:tableStyleId>{D32192AF-A4B0-4F93-8016-118379D1075E}</a:tableStyleId>
              </a:tblPr>
              <a:tblGrid>
                <a:gridCol w="2616775"/>
                <a:gridCol w="2616775"/>
                <a:gridCol w="2616775"/>
              </a:tblGrid>
              <a:tr h="491725">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Purpose</a:t>
                      </a:r>
                      <a:endParaRPr sz="1800">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Search Recipe</a:t>
                      </a:r>
                      <a:endParaRPr sz="1800">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Buy food ingredients</a:t>
                      </a:r>
                      <a:endParaRPr sz="1800">
                        <a:solidFill>
                          <a:schemeClr val="dk2"/>
                        </a:solidFill>
                        <a:latin typeface="Open Sans"/>
                        <a:ea typeface="Open Sans"/>
                        <a:cs typeface="Open Sans"/>
                        <a:sym typeface="Open Sans"/>
                      </a:endParaRPr>
                    </a:p>
                  </a:txBody>
                  <a:tcPr marT="91425" marB="91425" marR="91425" marL="91425"/>
                </a:tc>
              </a:tr>
              <a:tr h="463575">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Complete or not</a:t>
                      </a:r>
                      <a:endParaRPr sz="1800">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No</a:t>
                      </a:r>
                      <a:endParaRPr sz="1800">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Yes</a:t>
                      </a:r>
                      <a:endParaRPr sz="1800">
                        <a:solidFill>
                          <a:schemeClr val="dk2"/>
                        </a:solidFill>
                        <a:latin typeface="Open Sans"/>
                        <a:ea typeface="Open Sans"/>
                        <a:cs typeface="Open Sans"/>
                        <a:sym typeface="Open Sans"/>
                      </a:endParaRPr>
                    </a:p>
                  </a:txBody>
                  <a:tcPr marT="91425" marB="91425" marR="91425" marL="91425"/>
                </a:tc>
              </a:tr>
              <a:tr h="1651325">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Completion path</a:t>
                      </a:r>
                      <a:endParaRPr sz="1800">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Type in keywords </a:t>
                      </a:r>
                      <a:r>
                        <a:rPr lang="en" sz="1800">
                          <a:solidFill>
                            <a:schemeClr val="dk2"/>
                          </a:solidFill>
                          <a:latin typeface="Open Sans"/>
                          <a:ea typeface="Open Sans"/>
                          <a:cs typeface="Open Sans"/>
                          <a:sym typeface="Open Sans"/>
                        </a:rPr>
                        <a:t>-&gt;</a:t>
                      </a:r>
                      <a:endParaRPr sz="1800">
                        <a:solidFill>
                          <a:schemeClr val="dk2"/>
                        </a:solidFill>
                        <a:latin typeface="Open Sans"/>
                        <a:ea typeface="Open Sans"/>
                        <a:cs typeface="Open Sans"/>
                        <a:sym typeface="Open Sans"/>
                      </a:endParaRPr>
                    </a:p>
                    <a:p>
                      <a:pPr indent="0" lvl="0" marL="0" rtl="0" algn="ctr">
                        <a:spcBef>
                          <a:spcPts val="0"/>
                        </a:spcBef>
                        <a:spcAft>
                          <a:spcPts val="0"/>
                        </a:spcAft>
                        <a:buNone/>
                      </a:pPr>
                      <a:r>
                        <a:rPr lang="en" sz="1800">
                          <a:solidFill>
                            <a:schemeClr val="dk2"/>
                          </a:solidFill>
                          <a:latin typeface="Open Sans"/>
                          <a:ea typeface="Open Sans"/>
                          <a:cs typeface="Open Sans"/>
                          <a:sym typeface="Open Sans"/>
                        </a:rPr>
                        <a:t>Search Recipes </a:t>
                      </a:r>
                      <a:endParaRPr sz="1800">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rPr lang="en" sz="1100">
                          <a:solidFill>
                            <a:schemeClr val="dk2"/>
                          </a:solidFill>
                          <a:latin typeface="Open Sans"/>
                          <a:ea typeface="Open Sans"/>
                          <a:cs typeface="Open Sans"/>
                          <a:sym typeface="Open Sans"/>
                        </a:rPr>
                        <a:t> </a:t>
                      </a:r>
                      <a:r>
                        <a:rPr lang="en" sz="1100">
                          <a:solidFill>
                            <a:schemeClr val="dk2"/>
                          </a:solidFill>
                          <a:latin typeface="Open Sans"/>
                          <a:ea typeface="Open Sans"/>
                          <a:cs typeface="Open Sans"/>
                          <a:sym typeface="Open Sans"/>
                        </a:rPr>
                        <a:t>Click Food photo on homepage -&gt;</a:t>
                      </a:r>
                      <a:endParaRPr sz="1100">
                        <a:solidFill>
                          <a:schemeClr val="dk2"/>
                        </a:solidFill>
                        <a:latin typeface="Open Sans"/>
                        <a:ea typeface="Open Sans"/>
                        <a:cs typeface="Open Sans"/>
                        <a:sym typeface="Open Sans"/>
                      </a:endParaRPr>
                    </a:p>
                    <a:p>
                      <a:pPr indent="0" lvl="0" marL="0" rtl="0" algn="ctr">
                        <a:spcBef>
                          <a:spcPts val="0"/>
                        </a:spcBef>
                        <a:spcAft>
                          <a:spcPts val="0"/>
                        </a:spcAft>
                        <a:buNone/>
                      </a:pPr>
                      <a:r>
                        <a:rPr lang="en" sz="1100">
                          <a:solidFill>
                            <a:schemeClr val="dk2"/>
                          </a:solidFill>
                          <a:latin typeface="Open Sans"/>
                          <a:ea typeface="Open Sans"/>
                          <a:cs typeface="Open Sans"/>
                          <a:sym typeface="Open Sans"/>
                        </a:rPr>
                        <a:t>Go to details of Slow Cooker Pot Roast-&gt;</a:t>
                      </a:r>
                      <a:endParaRPr sz="1100">
                        <a:solidFill>
                          <a:schemeClr val="dk2"/>
                        </a:solidFill>
                        <a:latin typeface="Open Sans"/>
                        <a:ea typeface="Open Sans"/>
                        <a:cs typeface="Open Sans"/>
                        <a:sym typeface="Open Sans"/>
                      </a:endParaRPr>
                    </a:p>
                    <a:p>
                      <a:pPr indent="0" lvl="0" marL="0" rtl="0" algn="ctr">
                        <a:spcBef>
                          <a:spcPts val="0"/>
                        </a:spcBef>
                        <a:spcAft>
                          <a:spcPts val="0"/>
                        </a:spcAft>
                        <a:buNone/>
                      </a:pPr>
                      <a:r>
                        <a:rPr lang="en" sz="1100">
                          <a:solidFill>
                            <a:schemeClr val="dk2"/>
                          </a:solidFill>
                          <a:latin typeface="Open Sans"/>
                          <a:ea typeface="Open Sans"/>
                          <a:cs typeface="Open Sans"/>
                          <a:sym typeface="Open Sans"/>
                        </a:rPr>
                        <a:t>Click Add to shopping list button-&gt; </a:t>
                      </a:r>
                      <a:endParaRPr sz="1100">
                        <a:solidFill>
                          <a:schemeClr val="dk2"/>
                        </a:solidFill>
                        <a:latin typeface="Open Sans"/>
                        <a:ea typeface="Open Sans"/>
                        <a:cs typeface="Open Sans"/>
                        <a:sym typeface="Open Sans"/>
                      </a:endParaRPr>
                    </a:p>
                    <a:p>
                      <a:pPr indent="0" lvl="0" marL="0" rtl="0" algn="ctr">
                        <a:spcBef>
                          <a:spcPts val="0"/>
                        </a:spcBef>
                        <a:spcAft>
                          <a:spcPts val="0"/>
                        </a:spcAft>
                        <a:buNone/>
                      </a:pPr>
                      <a:r>
                        <a:rPr lang="en" sz="1100">
                          <a:solidFill>
                            <a:schemeClr val="dk2"/>
                          </a:solidFill>
                          <a:latin typeface="Open Sans"/>
                          <a:ea typeface="Open Sans"/>
                          <a:cs typeface="Open Sans"/>
                          <a:sym typeface="Open Sans"/>
                        </a:rPr>
                        <a:t>Click Cart-&gt;</a:t>
                      </a:r>
                      <a:endParaRPr sz="1100">
                        <a:solidFill>
                          <a:schemeClr val="dk2"/>
                        </a:solidFill>
                        <a:latin typeface="Open Sans"/>
                        <a:ea typeface="Open Sans"/>
                        <a:cs typeface="Open Sans"/>
                        <a:sym typeface="Open Sans"/>
                      </a:endParaRPr>
                    </a:p>
                    <a:p>
                      <a:pPr indent="0" lvl="0" marL="0" rtl="0" algn="ctr">
                        <a:spcBef>
                          <a:spcPts val="0"/>
                        </a:spcBef>
                        <a:spcAft>
                          <a:spcPts val="0"/>
                        </a:spcAft>
                        <a:buNone/>
                      </a:pPr>
                      <a:r>
                        <a:rPr lang="en" sz="1100">
                          <a:solidFill>
                            <a:schemeClr val="dk2"/>
                          </a:solidFill>
                          <a:latin typeface="Open Sans"/>
                          <a:ea typeface="Open Sans"/>
                          <a:cs typeface="Open Sans"/>
                          <a:sym typeface="Open Sans"/>
                        </a:rPr>
                        <a:t>Click Check Out-&gt;</a:t>
                      </a:r>
                      <a:endParaRPr sz="1100">
                        <a:solidFill>
                          <a:schemeClr val="dk2"/>
                        </a:solidFill>
                        <a:latin typeface="Open Sans"/>
                        <a:ea typeface="Open Sans"/>
                        <a:cs typeface="Open Sans"/>
                        <a:sym typeface="Open Sans"/>
                      </a:endParaRPr>
                    </a:p>
                    <a:p>
                      <a:pPr indent="0" lvl="0" marL="0" rtl="0" algn="ctr">
                        <a:spcBef>
                          <a:spcPts val="0"/>
                        </a:spcBef>
                        <a:spcAft>
                          <a:spcPts val="0"/>
                        </a:spcAft>
                        <a:buNone/>
                      </a:pPr>
                      <a:r>
                        <a:rPr lang="en" sz="1100">
                          <a:solidFill>
                            <a:schemeClr val="dk2"/>
                          </a:solidFill>
                          <a:latin typeface="Open Sans"/>
                          <a:ea typeface="Open Sans"/>
                          <a:cs typeface="Open Sans"/>
                          <a:sym typeface="Open Sans"/>
                        </a:rPr>
                        <a:t>Input Address-&gt;</a:t>
                      </a:r>
                      <a:endParaRPr sz="1100">
                        <a:solidFill>
                          <a:schemeClr val="dk2"/>
                        </a:solidFill>
                        <a:latin typeface="Open Sans"/>
                        <a:ea typeface="Open Sans"/>
                        <a:cs typeface="Open Sans"/>
                        <a:sym typeface="Open Sans"/>
                      </a:endParaRPr>
                    </a:p>
                    <a:p>
                      <a:pPr indent="0" lvl="0" marL="0" rtl="0" algn="ctr">
                        <a:spcBef>
                          <a:spcPts val="0"/>
                        </a:spcBef>
                        <a:spcAft>
                          <a:spcPts val="0"/>
                        </a:spcAft>
                        <a:buNone/>
                      </a:pPr>
                      <a:r>
                        <a:rPr lang="en" sz="1100">
                          <a:solidFill>
                            <a:schemeClr val="dk2"/>
                          </a:solidFill>
                          <a:latin typeface="Open Sans"/>
                          <a:ea typeface="Open Sans"/>
                          <a:cs typeface="Open Sans"/>
                          <a:sym typeface="Open Sans"/>
                        </a:rPr>
                        <a:t>Check Out</a:t>
                      </a:r>
                      <a:endParaRPr sz="1100">
                        <a:solidFill>
                          <a:schemeClr val="dk2"/>
                        </a:solidFill>
                        <a:latin typeface="Open Sans"/>
                        <a:ea typeface="Open Sans"/>
                        <a:cs typeface="Open Sans"/>
                        <a:sym typeface="Open Sans"/>
                      </a:endParaRPr>
                    </a:p>
                  </a:txBody>
                  <a:tcPr marT="91425" marB="91425" marR="91425" marL="91425"/>
                </a:tc>
              </a:tr>
              <a:tr h="463575">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Complete time</a:t>
                      </a:r>
                      <a:endParaRPr sz="1800">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t/>
                      </a:r>
                      <a:endParaRPr sz="1800">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5</a:t>
                      </a:r>
                      <a:r>
                        <a:rPr lang="en" sz="1800">
                          <a:solidFill>
                            <a:schemeClr val="dk2"/>
                          </a:solidFill>
                          <a:latin typeface="Open Sans"/>
                          <a:ea typeface="Open Sans"/>
                          <a:cs typeface="Open Sans"/>
                          <a:sym typeface="Open Sans"/>
                        </a:rPr>
                        <a:t> min</a:t>
                      </a:r>
                      <a:endParaRPr sz="1800">
                        <a:solidFill>
                          <a:schemeClr val="dk2"/>
                        </a:solidFill>
                        <a:latin typeface="Open Sans"/>
                        <a:ea typeface="Open Sans"/>
                        <a:cs typeface="Open Sans"/>
                        <a:sym typeface="Open Sans"/>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Usability Testing</a:t>
            </a:r>
            <a:endParaRPr/>
          </a:p>
        </p:txBody>
      </p:sp>
      <p:sp>
        <p:nvSpPr>
          <p:cNvPr id="207" name="Google Shape;207;p31"/>
          <p:cNvSpPr txBox="1"/>
          <p:nvPr>
            <p:ph idx="1" type="body"/>
          </p:nvPr>
        </p:nvSpPr>
        <p:spPr>
          <a:xfrm>
            <a:off x="311700" y="1556775"/>
            <a:ext cx="7904700" cy="27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Usability analysis &amp; Solution:</a:t>
            </a:r>
            <a:endParaRPr b="1"/>
          </a:p>
          <a:p>
            <a:pPr indent="0" lvl="0" marL="0" rtl="0" algn="l">
              <a:spcBef>
                <a:spcPts val="1600"/>
              </a:spcBef>
              <a:spcAft>
                <a:spcPts val="0"/>
              </a:spcAft>
              <a:buNone/>
            </a:pPr>
            <a:r>
              <a:t/>
            </a:r>
            <a:endParaRPr/>
          </a:p>
          <a:p>
            <a:pPr indent="0" lvl="0" marL="0" rtl="0" algn="l">
              <a:spcBef>
                <a:spcPts val="1600"/>
              </a:spcBef>
              <a:spcAft>
                <a:spcPts val="0"/>
              </a:spcAft>
              <a:buNone/>
            </a:pPr>
            <a:r>
              <a:rPr lang="en"/>
              <a:t>1.	Usability issues:</a:t>
            </a:r>
            <a:endParaRPr/>
          </a:p>
          <a:p>
            <a:pPr indent="-342900" lvl="0" marL="457200" rtl="0" algn="l">
              <a:spcBef>
                <a:spcPts val="1600"/>
              </a:spcBef>
              <a:spcAft>
                <a:spcPts val="0"/>
              </a:spcAft>
              <a:buSzPts val="1800"/>
              <a:buChar char="●"/>
            </a:pPr>
            <a:r>
              <a:rPr lang="en"/>
              <a:t>No Recipe Details Page</a:t>
            </a:r>
            <a:endParaRPr/>
          </a:p>
          <a:p>
            <a:pPr indent="-342900" lvl="0" marL="457200" rtl="0" algn="l">
              <a:spcBef>
                <a:spcPts val="0"/>
              </a:spcBef>
              <a:spcAft>
                <a:spcPts val="0"/>
              </a:spcAft>
              <a:buSzPts val="1800"/>
              <a:buChar char="●"/>
            </a:pPr>
            <a:r>
              <a:rPr lang="en"/>
              <a:t>Can’t Log out from pages other than the homepage</a:t>
            </a:r>
            <a:endParaRPr/>
          </a:p>
          <a:p>
            <a:pPr indent="-342900" lvl="0" marL="457200" rtl="0" algn="l">
              <a:spcBef>
                <a:spcPts val="0"/>
              </a:spcBef>
              <a:spcAft>
                <a:spcPts val="0"/>
              </a:spcAft>
              <a:buSzPts val="1800"/>
              <a:buChar char="●"/>
            </a:pPr>
            <a:r>
              <a:rPr lang="en"/>
              <a:t>Category menu cannot jump to the specified category page</a:t>
            </a:r>
            <a:endParaRPr/>
          </a:p>
          <a:p>
            <a:pPr indent="0" lvl="0" marL="0" rtl="0" algn="l">
              <a:spcBef>
                <a:spcPts val="1600"/>
              </a:spcBef>
              <a:spcAft>
                <a:spcPts val="1600"/>
              </a:spcAft>
              <a:buNone/>
            </a:pPr>
            <a:r>
              <a:t/>
            </a:r>
            <a:endParaRPr/>
          </a:p>
        </p:txBody>
      </p:sp>
      <p:pic>
        <p:nvPicPr>
          <p:cNvPr id="208" name="Google Shape;208;p31"/>
          <p:cNvPicPr preferRelativeResize="0"/>
          <p:nvPr/>
        </p:nvPicPr>
        <p:blipFill>
          <a:blip r:embed="rId3">
            <a:alphaModFix/>
          </a:blip>
          <a:stretch>
            <a:fillRect/>
          </a:stretch>
        </p:blipFill>
        <p:spPr>
          <a:xfrm>
            <a:off x="4210098" y="445023"/>
            <a:ext cx="4622200" cy="1513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 Plane</a:t>
            </a:r>
            <a:endParaRPr/>
          </a:p>
        </p:txBody>
      </p:sp>
      <p:pic>
        <p:nvPicPr>
          <p:cNvPr id="73" name="Google Shape;73;p14"/>
          <p:cNvPicPr preferRelativeResize="0"/>
          <p:nvPr/>
        </p:nvPicPr>
        <p:blipFill>
          <a:blip r:embed="rId3">
            <a:alphaModFix/>
          </a:blip>
          <a:stretch>
            <a:fillRect/>
          </a:stretch>
        </p:blipFill>
        <p:spPr>
          <a:xfrm>
            <a:off x="3178000" y="0"/>
            <a:ext cx="5348376" cy="5051175"/>
          </a:xfrm>
          <a:prstGeom prst="rect">
            <a:avLst/>
          </a:prstGeom>
          <a:noFill/>
          <a:ln>
            <a:noFill/>
          </a:ln>
        </p:spPr>
      </p:pic>
      <p:sp>
        <p:nvSpPr>
          <p:cNvPr id="74" name="Google Shape;74;p14"/>
          <p:cNvSpPr/>
          <p:nvPr/>
        </p:nvSpPr>
        <p:spPr>
          <a:xfrm>
            <a:off x="445850" y="1308575"/>
            <a:ext cx="275700" cy="298800"/>
          </a:xfrm>
          <a:prstGeom prst="chevron">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txBox="1"/>
          <p:nvPr/>
        </p:nvSpPr>
        <p:spPr>
          <a:xfrm>
            <a:off x="786000" y="1061250"/>
            <a:ext cx="2034000" cy="3021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200"/>
              </a:spcBef>
              <a:spcAft>
                <a:spcPts val="0"/>
              </a:spcAft>
              <a:buNone/>
            </a:pPr>
            <a:r>
              <a:rPr b="1" lang="en" sz="1800">
                <a:solidFill>
                  <a:schemeClr val="dk2"/>
                </a:solidFill>
                <a:latin typeface="Open Sans"/>
                <a:ea typeface="Open Sans"/>
                <a:cs typeface="Open Sans"/>
                <a:sym typeface="Open Sans"/>
              </a:rPr>
              <a:t>Information</a:t>
            </a:r>
            <a:endParaRPr b="1" sz="1800">
              <a:solidFill>
                <a:schemeClr val="dk2"/>
              </a:solidFill>
              <a:latin typeface="Open Sans"/>
              <a:ea typeface="Open Sans"/>
              <a:cs typeface="Open Sans"/>
              <a:sym typeface="Open Sans"/>
            </a:endParaRPr>
          </a:p>
          <a:p>
            <a:pPr indent="0" lvl="0" marL="0" rtl="0" algn="l">
              <a:lnSpc>
                <a:spcPct val="90000"/>
              </a:lnSpc>
              <a:spcBef>
                <a:spcPts val="1200"/>
              </a:spcBef>
              <a:spcAft>
                <a:spcPts val="0"/>
              </a:spcAft>
              <a:buNone/>
            </a:pPr>
            <a:r>
              <a:rPr b="1" lang="en" sz="1800">
                <a:solidFill>
                  <a:schemeClr val="dk2"/>
                </a:solidFill>
                <a:latin typeface="Open Sans"/>
                <a:ea typeface="Open Sans"/>
                <a:cs typeface="Open Sans"/>
                <a:sym typeface="Open Sans"/>
              </a:rPr>
              <a:t>Architecture</a:t>
            </a:r>
            <a:endParaRPr b="1" sz="1800">
              <a:solidFill>
                <a:srgbClr val="595959"/>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Usability Testing</a:t>
            </a:r>
            <a:endParaRPr/>
          </a:p>
        </p:txBody>
      </p:sp>
      <p:sp>
        <p:nvSpPr>
          <p:cNvPr id="214" name="Google Shape;214;p32"/>
          <p:cNvSpPr txBox="1"/>
          <p:nvPr>
            <p:ph idx="1" type="body"/>
          </p:nvPr>
        </p:nvSpPr>
        <p:spPr>
          <a:xfrm>
            <a:off x="311700" y="1547400"/>
            <a:ext cx="3183000" cy="186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2. Problem prioritization:</a:t>
            </a:r>
            <a:endParaRPr/>
          </a:p>
          <a:p>
            <a:pPr indent="0" lvl="0" marL="0" rtl="0" algn="l">
              <a:spcBef>
                <a:spcPts val="1600"/>
              </a:spcBef>
              <a:spcAft>
                <a:spcPts val="1600"/>
              </a:spcAft>
              <a:buNone/>
            </a:pPr>
            <a:r>
              <a:rPr lang="en"/>
              <a:t>Following this criteria to divide the problem level.</a:t>
            </a:r>
            <a:endParaRPr/>
          </a:p>
        </p:txBody>
      </p:sp>
      <p:pic>
        <p:nvPicPr>
          <p:cNvPr id="215" name="Google Shape;215;p32"/>
          <p:cNvPicPr preferRelativeResize="0"/>
          <p:nvPr/>
        </p:nvPicPr>
        <p:blipFill>
          <a:blip r:embed="rId3">
            <a:alphaModFix/>
          </a:blip>
          <a:stretch>
            <a:fillRect/>
          </a:stretch>
        </p:blipFill>
        <p:spPr>
          <a:xfrm>
            <a:off x="3389650" y="863175"/>
            <a:ext cx="5686251" cy="36282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Usability Testing</a:t>
            </a:r>
            <a:endParaRPr/>
          </a:p>
        </p:txBody>
      </p:sp>
      <p:sp>
        <p:nvSpPr>
          <p:cNvPr id="221" name="Google Shape;221;p33"/>
          <p:cNvSpPr txBox="1"/>
          <p:nvPr>
            <p:ph idx="1" type="body"/>
          </p:nvPr>
        </p:nvSpPr>
        <p:spPr>
          <a:xfrm>
            <a:off x="311700" y="1416250"/>
            <a:ext cx="7904700" cy="355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3. Solution:</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aphicFrame>
        <p:nvGraphicFramePr>
          <p:cNvPr id="222" name="Google Shape;222;p33"/>
          <p:cNvGraphicFramePr/>
          <p:nvPr/>
        </p:nvGraphicFramePr>
        <p:xfrm>
          <a:off x="960625" y="2009625"/>
          <a:ext cx="3000000" cy="3000000"/>
        </p:xfrm>
        <a:graphic>
          <a:graphicData uri="http://schemas.openxmlformats.org/drawingml/2006/table">
            <a:tbl>
              <a:tblPr>
                <a:noFill/>
                <a:tableStyleId>{D32192AF-A4B0-4F93-8016-118379D1075E}</a:tableStyleId>
              </a:tblPr>
              <a:tblGrid>
                <a:gridCol w="2413000"/>
                <a:gridCol w="2413000"/>
                <a:gridCol w="2413000"/>
              </a:tblGrid>
              <a:tr h="381000">
                <a:tc>
                  <a:txBody>
                    <a:bodyPr>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No Recipe Details Page</a:t>
                      </a:r>
                      <a:endParaRPr>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Key</a:t>
                      </a:r>
                      <a:r>
                        <a:rPr lang="en">
                          <a:solidFill>
                            <a:schemeClr val="dk2"/>
                          </a:solidFill>
                          <a:latin typeface="Open Sans"/>
                          <a:ea typeface="Open Sans"/>
                          <a:cs typeface="Open Sans"/>
                          <a:sym typeface="Open Sans"/>
                        </a:rPr>
                        <a:t> Problem</a:t>
                      </a:r>
                      <a:endParaRPr>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Design detail pages of several products.</a:t>
                      </a:r>
                      <a:endParaRPr>
                        <a:solidFill>
                          <a:schemeClr val="dk2"/>
                        </a:solidFill>
                        <a:latin typeface="Open Sans"/>
                        <a:ea typeface="Open Sans"/>
                        <a:cs typeface="Open Sans"/>
                        <a:sym typeface="Open Sans"/>
                      </a:endParaRPr>
                    </a:p>
                  </a:txBody>
                  <a:tcPr marT="91425" marB="91425" marR="91425" marL="91425"/>
                </a:tc>
              </a:tr>
              <a:tr h="381000">
                <a:tc>
                  <a:txBody>
                    <a:bodyPr>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Can’t Log out from pages other than the homepage</a:t>
                      </a:r>
                      <a:endParaRPr>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Minor Problem</a:t>
                      </a:r>
                      <a:endParaRPr>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Does not meet the usage habits of most people.</a:t>
                      </a:r>
                      <a:endParaRPr>
                        <a:solidFill>
                          <a:schemeClr val="dk2"/>
                        </a:solidFill>
                        <a:latin typeface="Open Sans"/>
                        <a:ea typeface="Open Sans"/>
                        <a:cs typeface="Open Sans"/>
                        <a:sym typeface="Open Sans"/>
                      </a:endParaRPr>
                    </a:p>
                  </a:txBody>
                  <a:tcPr marT="91425" marB="91425" marR="91425" marL="91425"/>
                </a:tc>
              </a:tr>
              <a:tr h="381000">
                <a:tc>
                  <a:txBody>
                    <a:bodyPr>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Category menu cannot jump to the specified category page</a:t>
                      </a:r>
                      <a:endParaRPr>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Main</a:t>
                      </a:r>
                      <a:r>
                        <a:rPr lang="en">
                          <a:solidFill>
                            <a:schemeClr val="dk2"/>
                          </a:solidFill>
                          <a:latin typeface="Open Sans"/>
                          <a:ea typeface="Open Sans"/>
                          <a:cs typeface="Open Sans"/>
                          <a:sym typeface="Open Sans"/>
                        </a:rPr>
                        <a:t> Problem</a:t>
                      </a:r>
                      <a:endParaRPr>
                        <a:solidFill>
                          <a:schemeClr val="dk2"/>
                        </a:solidFill>
                        <a:latin typeface="Open Sans"/>
                        <a:ea typeface="Open Sans"/>
                        <a:cs typeface="Open Sans"/>
                        <a:sym typeface="Open Sans"/>
                      </a:endParaRPr>
                    </a:p>
                  </a:txBody>
                  <a:tcPr marT="91425" marB="91425" marR="91425" marL="91425"/>
                </a:tc>
                <a:tc>
                  <a:txBody>
                    <a:bodyPr>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Because it is just a prototype design, it does not contain a back-end database. Design a prototype of one or two classification pages.</a:t>
                      </a:r>
                      <a:endParaRPr>
                        <a:solidFill>
                          <a:schemeClr val="dk2"/>
                        </a:solidFill>
                        <a:latin typeface="Open Sans"/>
                        <a:ea typeface="Open Sans"/>
                        <a:cs typeface="Open Sans"/>
                        <a:sym typeface="Open Sans"/>
                      </a:endParaRPr>
                    </a:p>
                  </a:txBody>
                  <a:tcPr marT="91425" marB="91425" marR="91425" marL="91425"/>
                </a:tc>
              </a:tr>
            </a:tbl>
          </a:graphicData>
        </a:graphic>
      </p:graphicFrame>
      <p:pic>
        <p:nvPicPr>
          <p:cNvPr id="223" name="Google Shape;223;p33"/>
          <p:cNvPicPr preferRelativeResize="0"/>
          <p:nvPr/>
        </p:nvPicPr>
        <p:blipFill>
          <a:blip r:embed="rId3">
            <a:alphaModFix/>
          </a:blip>
          <a:stretch>
            <a:fillRect/>
          </a:stretch>
        </p:blipFill>
        <p:spPr>
          <a:xfrm>
            <a:off x="4946750" y="84325"/>
            <a:ext cx="3252876" cy="1713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UX Methods</a:t>
            </a:r>
            <a:endParaRPr/>
          </a:p>
        </p:txBody>
      </p:sp>
      <p:sp>
        <p:nvSpPr>
          <p:cNvPr id="229" name="Google Shape;229;p3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     Technique Number 4 – User Personas</a:t>
            </a:r>
            <a:endParaRPr b="1"/>
          </a:p>
          <a:p>
            <a:pPr indent="0" lvl="0" marL="0" rtl="0" algn="l">
              <a:spcBef>
                <a:spcPts val="1600"/>
              </a:spcBef>
              <a:spcAft>
                <a:spcPts val="0"/>
              </a:spcAft>
              <a:buNone/>
            </a:pPr>
            <a:r>
              <a:rPr lang="en"/>
              <a:t>A fictional representation of the ideal user, focus on the goals of the user, the characteristics that they have and the attitudes that they display and examine what the user expects from the product.</a:t>
            </a:r>
            <a:endParaRPr/>
          </a:p>
          <a:p>
            <a:pPr indent="0" lvl="0" marL="0" rtl="0" algn="l">
              <a:spcBef>
                <a:spcPts val="1600"/>
              </a:spcBef>
              <a:spcAft>
                <a:spcPts val="0"/>
              </a:spcAft>
              <a:buNone/>
            </a:pPr>
            <a:r>
              <a:rPr b="1" lang="en"/>
              <a:t>Advantages: </a:t>
            </a:r>
            <a:endParaRPr b="1"/>
          </a:p>
          <a:p>
            <a:pPr indent="-342900" lvl="0" marL="457200" rtl="0" algn="l">
              <a:spcBef>
                <a:spcPts val="1600"/>
              </a:spcBef>
              <a:spcAft>
                <a:spcPts val="0"/>
              </a:spcAft>
              <a:buSzPts val="1800"/>
              <a:buChar char="●"/>
            </a:pPr>
            <a:r>
              <a:rPr lang="en"/>
              <a:t>A step above the old user profile and give a more in depth and specific;</a:t>
            </a:r>
            <a:endParaRPr/>
          </a:p>
          <a:p>
            <a:pPr indent="-342900" lvl="0" marL="457200" rtl="0" algn="l">
              <a:spcBef>
                <a:spcPts val="0"/>
              </a:spcBef>
              <a:spcAft>
                <a:spcPts val="0"/>
              </a:spcAft>
              <a:buSzPts val="1800"/>
              <a:buChar char="●"/>
            </a:pPr>
            <a:r>
              <a:rPr lang="en"/>
              <a:t>Easy for people to relate, engage with and more memorable. </a:t>
            </a:r>
            <a:endParaRPr/>
          </a:p>
        </p:txBody>
      </p:sp>
      <p:pic>
        <p:nvPicPr>
          <p:cNvPr id="230" name="Google Shape;230;p34"/>
          <p:cNvPicPr preferRelativeResize="0"/>
          <p:nvPr/>
        </p:nvPicPr>
        <p:blipFill>
          <a:blip r:embed="rId3">
            <a:alphaModFix/>
          </a:blip>
          <a:stretch>
            <a:fillRect/>
          </a:stretch>
        </p:blipFill>
        <p:spPr>
          <a:xfrm>
            <a:off x="4646950" y="223800"/>
            <a:ext cx="4440823" cy="1222850"/>
          </a:xfrm>
          <a:prstGeom prst="rect">
            <a:avLst/>
          </a:prstGeom>
          <a:noFill/>
          <a:ln>
            <a:noFill/>
          </a:ln>
        </p:spPr>
      </p:pic>
      <p:sp>
        <p:nvSpPr>
          <p:cNvPr id="231" name="Google Shape;231;p34"/>
          <p:cNvSpPr/>
          <p:nvPr/>
        </p:nvSpPr>
        <p:spPr>
          <a:xfrm>
            <a:off x="388425" y="1358550"/>
            <a:ext cx="275700" cy="298800"/>
          </a:xfrm>
          <a:prstGeom prst="chevron">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Personas</a:t>
            </a:r>
            <a:endParaRPr/>
          </a:p>
        </p:txBody>
      </p:sp>
      <p:pic>
        <p:nvPicPr>
          <p:cNvPr id="237" name="Google Shape;237;p35"/>
          <p:cNvPicPr preferRelativeResize="0"/>
          <p:nvPr/>
        </p:nvPicPr>
        <p:blipFill>
          <a:blip r:embed="rId3">
            <a:alphaModFix/>
          </a:blip>
          <a:stretch>
            <a:fillRect/>
          </a:stretch>
        </p:blipFill>
        <p:spPr>
          <a:xfrm>
            <a:off x="2231499" y="166825"/>
            <a:ext cx="6476050" cy="4739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Personas</a:t>
            </a:r>
            <a:endParaRPr/>
          </a:p>
        </p:txBody>
      </p:sp>
      <p:pic>
        <p:nvPicPr>
          <p:cNvPr id="243" name="Google Shape;243;p36"/>
          <p:cNvPicPr preferRelativeResize="0"/>
          <p:nvPr/>
        </p:nvPicPr>
        <p:blipFill>
          <a:blip r:embed="rId3">
            <a:alphaModFix/>
          </a:blip>
          <a:stretch>
            <a:fillRect/>
          </a:stretch>
        </p:blipFill>
        <p:spPr>
          <a:xfrm>
            <a:off x="2247350" y="150350"/>
            <a:ext cx="6442249" cy="47145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Personas</a:t>
            </a:r>
            <a:endParaRPr/>
          </a:p>
        </p:txBody>
      </p:sp>
      <p:pic>
        <p:nvPicPr>
          <p:cNvPr id="249" name="Google Shape;249;p37"/>
          <p:cNvPicPr preferRelativeResize="0"/>
          <p:nvPr/>
        </p:nvPicPr>
        <p:blipFill>
          <a:blip r:embed="rId3">
            <a:alphaModFix/>
          </a:blip>
          <a:stretch>
            <a:fillRect/>
          </a:stretch>
        </p:blipFill>
        <p:spPr>
          <a:xfrm>
            <a:off x="2299774" y="262162"/>
            <a:ext cx="6303924" cy="4613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QA &amp; Selenium</a:t>
            </a:r>
            <a:endParaRPr/>
          </a:p>
        </p:txBody>
      </p:sp>
      <p:sp>
        <p:nvSpPr>
          <p:cNvPr id="255" name="Google Shape;255;p3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9"/>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261" name="Google Shape;261;p39"/>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 &amp; 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 Plane</a:t>
            </a:r>
            <a:endParaRPr/>
          </a:p>
        </p:txBody>
      </p:sp>
      <p:sp>
        <p:nvSpPr>
          <p:cNvPr id="81" name="Google Shape;81;p15"/>
          <p:cNvSpPr txBox="1"/>
          <p:nvPr/>
        </p:nvSpPr>
        <p:spPr>
          <a:xfrm>
            <a:off x="960675" y="1000750"/>
            <a:ext cx="6894900" cy="3889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200"/>
              </a:spcBef>
              <a:spcAft>
                <a:spcPts val="0"/>
              </a:spcAft>
              <a:buNone/>
            </a:pPr>
            <a:r>
              <a:rPr lang="en" sz="2000">
                <a:solidFill>
                  <a:srgbClr val="40BAD2"/>
                </a:solidFill>
              </a:rPr>
              <a:t>     </a:t>
            </a:r>
            <a:r>
              <a:rPr b="1" lang="en" sz="1800">
                <a:solidFill>
                  <a:schemeClr val="dk2"/>
                </a:solidFill>
                <a:latin typeface="Open Sans"/>
                <a:ea typeface="Open Sans"/>
                <a:cs typeface="Open Sans"/>
                <a:sym typeface="Open Sans"/>
              </a:rPr>
              <a:t>Conceptual Model</a:t>
            </a:r>
            <a:endParaRPr b="1" sz="2000">
              <a:solidFill>
                <a:srgbClr val="595959"/>
              </a:solidFill>
            </a:endParaRPr>
          </a:p>
          <a:p>
            <a:pPr indent="0" lvl="0" marL="0" rtl="0" algn="l">
              <a:lnSpc>
                <a:spcPct val="90000"/>
              </a:lnSpc>
              <a:spcBef>
                <a:spcPts val="1200"/>
              </a:spcBef>
              <a:spcAft>
                <a:spcPts val="0"/>
              </a:spcAft>
              <a:buNone/>
            </a:pPr>
            <a:r>
              <a:rPr lang="en" sz="1800">
                <a:solidFill>
                  <a:schemeClr val="dk2"/>
                </a:solidFill>
                <a:latin typeface="Open Sans"/>
                <a:ea typeface="Open Sans"/>
                <a:cs typeface="Open Sans"/>
                <a:sym typeface="Open Sans"/>
              </a:rPr>
              <a:t>An app to share food recipients by performing various tasks such as:</a:t>
            </a:r>
            <a:endParaRPr sz="1800">
              <a:solidFill>
                <a:schemeClr val="dk2"/>
              </a:solidFill>
              <a:latin typeface="Open Sans"/>
              <a:ea typeface="Open Sans"/>
              <a:cs typeface="Open Sans"/>
              <a:sym typeface="Open Sans"/>
            </a:endParaRPr>
          </a:p>
          <a:p>
            <a:pPr indent="-342900" lvl="0" marL="457200" rtl="0" algn="l">
              <a:lnSpc>
                <a:spcPct val="90000"/>
              </a:lnSpc>
              <a:spcBef>
                <a:spcPts val="1200"/>
              </a:spcBef>
              <a:spcAft>
                <a:spcPts val="0"/>
              </a:spcAft>
              <a:buSzPts val="1800"/>
              <a:buFont typeface="Open Sans"/>
              <a:buChar char="●"/>
            </a:pPr>
            <a:r>
              <a:rPr lang="en" sz="1800">
                <a:solidFill>
                  <a:schemeClr val="dk2"/>
                </a:solidFill>
                <a:latin typeface="Open Sans"/>
                <a:ea typeface="Open Sans"/>
                <a:cs typeface="Open Sans"/>
                <a:sym typeface="Open Sans"/>
              </a:rPr>
              <a:t>Post your own blogs of </a:t>
            </a:r>
            <a:r>
              <a:rPr lang="en" sz="1800">
                <a:solidFill>
                  <a:schemeClr val="dk2"/>
                </a:solidFill>
                <a:latin typeface="Open Sans"/>
                <a:ea typeface="Open Sans"/>
                <a:cs typeface="Open Sans"/>
                <a:sym typeface="Open Sans"/>
              </a:rPr>
              <a:t>recipients</a:t>
            </a:r>
            <a:endParaRPr sz="1800">
              <a:solidFill>
                <a:schemeClr val="dk2"/>
              </a:solidFill>
              <a:latin typeface="Open Sans"/>
              <a:ea typeface="Open Sans"/>
              <a:cs typeface="Open Sans"/>
              <a:sym typeface="Open Sans"/>
            </a:endParaRPr>
          </a:p>
          <a:p>
            <a:pPr indent="-342900" lvl="0" marL="457200" rtl="0" algn="l">
              <a:lnSpc>
                <a:spcPct val="90000"/>
              </a:lnSpc>
              <a:spcBef>
                <a:spcPts val="0"/>
              </a:spcBef>
              <a:spcAft>
                <a:spcPts val="0"/>
              </a:spcAft>
              <a:buSzPts val="1800"/>
              <a:buFont typeface="Open Sans"/>
              <a:buChar char="●"/>
            </a:pPr>
            <a:r>
              <a:rPr lang="en" sz="1800">
                <a:solidFill>
                  <a:schemeClr val="dk2"/>
                </a:solidFill>
                <a:latin typeface="Open Sans"/>
                <a:ea typeface="Open Sans"/>
                <a:cs typeface="Open Sans"/>
                <a:sym typeface="Open Sans"/>
              </a:rPr>
              <a:t>Post </a:t>
            </a:r>
            <a:r>
              <a:rPr lang="en" sz="1800">
                <a:solidFill>
                  <a:schemeClr val="dk2"/>
                </a:solidFill>
                <a:latin typeface="Open Sans"/>
                <a:ea typeface="Open Sans"/>
                <a:cs typeface="Open Sans"/>
                <a:sym typeface="Open Sans"/>
              </a:rPr>
              <a:t>comments like </a:t>
            </a:r>
            <a:r>
              <a:rPr lang="en" sz="1800">
                <a:solidFill>
                  <a:schemeClr val="dk2"/>
                </a:solidFill>
                <a:latin typeface="Open Sans"/>
                <a:ea typeface="Open Sans"/>
                <a:cs typeface="Open Sans"/>
                <a:sym typeface="Open Sans"/>
              </a:rPr>
              <a:t>questions and answers </a:t>
            </a:r>
            <a:endParaRPr sz="1800">
              <a:solidFill>
                <a:schemeClr val="dk2"/>
              </a:solidFill>
              <a:latin typeface="Open Sans"/>
              <a:ea typeface="Open Sans"/>
              <a:cs typeface="Open Sans"/>
              <a:sym typeface="Open Sans"/>
            </a:endParaRPr>
          </a:p>
          <a:p>
            <a:pPr indent="-342900" lvl="0" marL="457200" rtl="0" algn="l">
              <a:lnSpc>
                <a:spcPct val="90000"/>
              </a:lnSpc>
              <a:spcBef>
                <a:spcPts val="0"/>
              </a:spcBef>
              <a:spcAft>
                <a:spcPts val="0"/>
              </a:spcAft>
              <a:buSzPts val="1800"/>
              <a:buFont typeface="Open Sans"/>
              <a:buChar char="●"/>
            </a:pPr>
            <a:r>
              <a:rPr lang="en" sz="1800">
                <a:solidFill>
                  <a:schemeClr val="dk2"/>
                </a:solidFill>
                <a:latin typeface="Open Sans"/>
                <a:ea typeface="Open Sans"/>
                <a:cs typeface="Open Sans"/>
                <a:sym typeface="Open Sans"/>
              </a:rPr>
              <a:t>Follow other app users</a:t>
            </a:r>
            <a:endParaRPr sz="1800">
              <a:solidFill>
                <a:schemeClr val="dk2"/>
              </a:solidFill>
              <a:latin typeface="Open Sans"/>
              <a:ea typeface="Open Sans"/>
              <a:cs typeface="Open Sans"/>
              <a:sym typeface="Open Sans"/>
            </a:endParaRPr>
          </a:p>
          <a:p>
            <a:pPr indent="-342900" lvl="0" marL="457200" rtl="0" algn="l">
              <a:lnSpc>
                <a:spcPct val="90000"/>
              </a:lnSpc>
              <a:spcBef>
                <a:spcPts val="0"/>
              </a:spcBef>
              <a:spcAft>
                <a:spcPts val="0"/>
              </a:spcAft>
              <a:buSzPts val="1800"/>
              <a:buFont typeface="Open Sans"/>
              <a:buChar char="●"/>
            </a:pPr>
            <a:r>
              <a:rPr lang="en" sz="1800">
                <a:solidFill>
                  <a:schemeClr val="dk2"/>
                </a:solidFill>
                <a:latin typeface="Open Sans"/>
                <a:ea typeface="Open Sans"/>
                <a:cs typeface="Open Sans"/>
                <a:sym typeface="Open Sans"/>
              </a:rPr>
              <a:t>Interact with other app users</a:t>
            </a:r>
            <a:endParaRPr sz="1800">
              <a:solidFill>
                <a:schemeClr val="dk2"/>
              </a:solidFill>
              <a:latin typeface="Open Sans"/>
              <a:ea typeface="Open Sans"/>
              <a:cs typeface="Open Sans"/>
              <a:sym typeface="Open Sans"/>
            </a:endParaRPr>
          </a:p>
          <a:p>
            <a:pPr indent="-342900" lvl="0" marL="457200" rtl="0" algn="l">
              <a:lnSpc>
                <a:spcPct val="90000"/>
              </a:lnSpc>
              <a:spcBef>
                <a:spcPts val="0"/>
              </a:spcBef>
              <a:spcAft>
                <a:spcPts val="0"/>
              </a:spcAft>
              <a:buClr>
                <a:srgbClr val="595959"/>
              </a:buClr>
              <a:buSzPts val="1800"/>
              <a:buFont typeface="Open Sans"/>
              <a:buChar char="●"/>
            </a:pPr>
            <a:r>
              <a:rPr lang="en" sz="1800">
                <a:solidFill>
                  <a:schemeClr val="dk2"/>
                </a:solidFill>
                <a:latin typeface="Open Sans"/>
                <a:ea typeface="Open Sans"/>
                <a:cs typeface="Open Sans"/>
                <a:sym typeface="Open Sans"/>
              </a:rPr>
              <a:t>Add the recipes you like into your favorite for      quick-look next time.</a:t>
            </a:r>
            <a:endParaRPr sz="1800">
              <a:solidFill>
                <a:schemeClr val="dk2"/>
              </a:solidFill>
              <a:latin typeface="Open Sans"/>
              <a:ea typeface="Open Sans"/>
              <a:cs typeface="Open Sans"/>
              <a:sym typeface="Open Sans"/>
            </a:endParaRPr>
          </a:p>
          <a:p>
            <a:pPr indent="-342900" lvl="0" marL="457200" rtl="0" algn="l">
              <a:lnSpc>
                <a:spcPct val="90000"/>
              </a:lnSpc>
              <a:spcBef>
                <a:spcPts val="0"/>
              </a:spcBef>
              <a:spcAft>
                <a:spcPts val="0"/>
              </a:spcAft>
              <a:buClr>
                <a:srgbClr val="595959"/>
              </a:buClr>
              <a:buSzPts val="1800"/>
              <a:buFont typeface="Open Sans"/>
              <a:buChar char="●"/>
            </a:pPr>
            <a:r>
              <a:rPr lang="en" sz="1800">
                <a:solidFill>
                  <a:schemeClr val="dk2"/>
                </a:solidFill>
                <a:latin typeface="Open Sans"/>
                <a:ea typeface="Open Sans"/>
                <a:cs typeface="Open Sans"/>
                <a:sym typeface="Open Sans"/>
              </a:rPr>
              <a:t>One-click add all of the materials in one recipe to cart</a:t>
            </a:r>
            <a:endParaRPr sz="1800">
              <a:solidFill>
                <a:schemeClr val="dk2"/>
              </a:solidFill>
              <a:latin typeface="Open Sans"/>
              <a:ea typeface="Open Sans"/>
              <a:cs typeface="Open Sans"/>
              <a:sym typeface="Open Sans"/>
            </a:endParaRPr>
          </a:p>
          <a:p>
            <a:pPr indent="-342900" lvl="0" marL="457200" rtl="0" algn="l">
              <a:lnSpc>
                <a:spcPct val="90000"/>
              </a:lnSpc>
              <a:spcBef>
                <a:spcPts val="0"/>
              </a:spcBef>
              <a:spcAft>
                <a:spcPts val="0"/>
              </a:spcAft>
              <a:buClr>
                <a:srgbClr val="595959"/>
              </a:buClr>
              <a:buSzPts val="1800"/>
              <a:buFont typeface="Open Sans"/>
              <a:buChar char="●"/>
            </a:pPr>
            <a:r>
              <a:rPr lang="en" sz="1800">
                <a:solidFill>
                  <a:schemeClr val="dk2"/>
                </a:solidFill>
                <a:latin typeface="Open Sans"/>
                <a:ea typeface="Open Sans"/>
                <a:cs typeface="Open Sans"/>
                <a:sym typeface="Open Sans"/>
              </a:rPr>
              <a:t>Checkout</a:t>
            </a:r>
            <a:endParaRPr sz="1800">
              <a:solidFill>
                <a:srgbClr val="595959"/>
              </a:solidFill>
              <a:latin typeface="Open Sans"/>
              <a:ea typeface="Open Sans"/>
              <a:cs typeface="Open Sans"/>
              <a:sym typeface="Open Sans"/>
            </a:endParaRPr>
          </a:p>
          <a:p>
            <a:pPr indent="0" lvl="0" marL="457200" rtl="0" algn="l">
              <a:lnSpc>
                <a:spcPct val="90000"/>
              </a:lnSpc>
              <a:spcBef>
                <a:spcPts val="1200"/>
              </a:spcBef>
              <a:spcAft>
                <a:spcPts val="0"/>
              </a:spcAft>
              <a:buNone/>
            </a:pPr>
            <a:r>
              <a:t/>
            </a:r>
            <a:endParaRPr sz="2000">
              <a:solidFill>
                <a:srgbClr val="595959"/>
              </a:solidFill>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82" name="Google Shape;82;p15"/>
          <p:cNvSpPr/>
          <p:nvPr/>
        </p:nvSpPr>
        <p:spPr>
          <a:xfrm>
            <a:off x="1020425" y="1262600"/>
            <a:ext cx="275700" cy="298800"/>
          </a:xfrm>
          <a:prstGeom prst="chevron">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Surface Plane</a:t>
            </a:r>
            <a:endParaRPr/>
          </a:p>
        </p:txBody>
      </p:sp>
      <p:pic>
        <p:nvPicPr>
          <p:cNvPr id="88" name="Google Shape;88;p16"/>
          <p:cNvPicPr preferRelativeResize="0"/>
          <p:nvPr/>
        </p:nvPicPr>
        <p:blipFill>
          <a:blip r:embed="rId3">
            <a:alphaModFix/>
          </a:blip>
          <a:stretch>
            <a:fillRect/>
          </a:stretch>
        </p:blipFill>
        <p:spPr>
          <a:xfrm>
            <a:off x="6169426" y="1706725"/>
            <a:ext cx="2434275" cy="3218225"/>
          </a:xfrm>
          <a:prstGeom prst="rect">
            <a:avLst/>
          </a:prstGeom>
          <a:noFill/>
          <a:ln>
            <a:noFill/>
          </a:ln>
        </p:spPr>
      </p:pic>
      <p:pic>
        <p:nvPicPr>
          <p:cNvPr id="89" name="Google Shape;89;p16"/>
          <p:cNvPicPr preferRelativeResize="0"/>
          <p:nvPr/>
        </p:nvPicPr>
        <p:blipFill>
          <a:blip r:embed="rId4">
            <a:alphaModFix/>
          </a:blip>
          <a:stretch>
            <a:fillRect/>
          </a:stretch>
        </p:blipFill>
        <p:spPr>
          <a:xfrm>
            <a:off x="6226700" y="125375"/>
            <a:ext cx="2319725" cy="1581350"/>
          </a:xfrm>
          <a:prstGeom prst="rect">
            <a:avLst/>
          </a:prstGeom>
          <a:noFill/>
          <a:ln>
            <a:noFill/>
          </a:ln>
        </p:spPr>
      </p:pic>
      <p:pic>
        <p:nvPicPr>
          <p:cNvPr id="90" name="Google Shape;90;p16"/>
          <p:cNvPicPr preferRelativeResize="0"/>
          <p:nvPr/>
        </p:nvPicPr>
        <p:blipFill>
          <a:blip r:embed="rId5">
            <a:alphaModFix/>
          </a:blip>
          <a:stretch>
            <a:fillRect/>
          </a:stretch>
        </p:blipFill>
        <p:spPr>
          <a:xfrm>
            <a:off x="442825" y="1229875"/>
            <a:ext cx="5206601" cy="36201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 Computer Interaction</a:t>
            </a:r>
            <a:endParaRPr/>
          </a:p>
        </p:txBody>
      </p:sp>
      <p:sp>
        <p:nvSpPr>
          <p:cNvPr id="96" name="Google Shape;96;p1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clicking buttons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Form validation                                             Automatically </a:t>
            </a:r>
            <a:r>
              <a:rPr lang="en">
                <a:solidFill>
                  <a:srgbClr val="695D46"/>
                </a:solidFill>
                <a:latin typeface="Arial"/>
                <a:ea typeface="Arial"/>
                <a:cs typeface="Arial"/>
                <a:sym typeface="Arial"/>
              </a:rPr>
              <a:t>calculation</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97" name="Google Shape;97;p17"/>
          <p:cNvPicPr preferRelativeResize="0"/>
          <p:nvPr/>
        </p:nvPicPr>
        <p:blipFill>
          <a:blip r:embed="rId3">
            <a:alphaModFix/>
          </a:blip>
          <a:stretch>
            <a:fillRect/>
          </a:stretch>
        </p:blipFill>
        <p:spPr>
          <a:xfrm>
            <a:off x="311700" y="1645200"/>
            <a:ext cx="2521585" cy="682312"/>
          </a:xfrm>
          <a:prstGeom prst="rect">
            <a:avLst/>
          </a:prstGeom>
          <a:noFill/>
          <a:ln>
            <a:noFill/>
          </a:ln>
        </p:spPr>
      </p:pic>
      <p:pic>
        <p:nvPicPr>
          <p:cNvPr id="98" name="Google Shape;98;p17"/>
          <p:cNvPicPr preferRelativeResize="0"/>
          <p:nvPr/>
        </p:nvPicPr>
        <p:blipFill>
          <a:blip r:embed="rId4">
            <a:alphaModFix/>
          </a:blip>
          <a:stretch>
            <a:fillRect/>
          </a:stretch>
        </p:blipFill>
        <p:spPr>
          <a:xfrm>
            <a:off x="3004275" y="1519900"/>
            <a:ext cx="2467700" cy="807600"/>
          </a:xfrm>
          <a:prstGeom prst="rect">
            <a:avLst/>
          </a:prstGeom>
          <a:noFill/>
          <a:ln>
            <a:noFill/>
          </a:ln>
        </p:spPr>
      </p:pic>
      <p:cxnSp>
        <p:nvCxnSpPr>
          <p:cNvPr id="99" name="Google Shape;99;p17"/>
          <p:cNvCxnSpPr/>
          <p:nvPr/>
        </p:nvCxnSpPr>
        <p:spPr>
          <a:xfrm>
            <a:off x="2749950" y="1986350"/>
            <a:ext cx="364800" cy="0"/>
          </a:xfrm>
          <a:prstGeom prst="straightConnector1">
            <a:avLst/>
          </a:prstGeom>
          <a:noFill/>
          <a:ln cap="flat" cmpd="sng" w="9525">
            <a:solidFill>
              <a:schemeClr val="dk2"/>
            </a:solidFill>
            <a:prstDash val="solid"/>
            <a:round/>
            <a:headEnd len="med" w="med" type="none"/>
            <a:tailEnd len="med" w="med" type="triangle"/>
          </a:ln>
        </p:spPr>
      </p:cxnSp>
      <p:pic>
        <p:nvPicPr>
          <p:cNvPr id="100" name="Google Shape;100;p17"/>
          <p:cNvPicPr preferRelativeResize="0"/>
          <p:nvPr/>
        </p:nvPicPr>
        <p:blipFill>
          <a:blip r:embed="rId5">
            <a:alphaModFix/>
          </a:blip>
          <a:stretch>
            <a:fillRect/>
          </a:stretch>
        </p:blipFill>
        <p:spPr>
          <a:xfrm>
            <a:off x="438975" y="2735275"/>
            <a:ext cx="3822151" cy="1688075"/>
          </a:xfrm>
          <a:prstGeom prst="rect">
            <a:avLst/>
          </a:prstGeom>
          <a:noFill/>
          <a:ln>
            <a:noFill/>
          </a:ln>
        </p:spPr>
      </p:pic>
      <p:pic>
        <p:nvPicPr>
          <p:cNvPr id="101" name="Google Shape;101;p17"/>
          <p:cNvPicPr preferRelativeResize="0"/>
          <p:nvPr/>
        </p:nvPicPr>
        <p:blipFill>
          <a:blip r:embed="rId6">
            <a:alphaModFix/>
          </a:blip>
          <a:stretch>
            <a:fillRect/>
          </a:stretch>
        </p:blipFill>
        <p:spPr>
          <a:xfrm>
            <a:off x="4708950" y="2735275"/>
            <a:ext cx="4335126" cy="1155600"/>
          </a:xfrm>
          <a:prstGeom prst="rect">
            <a:avLst/>
          </a:prstGeom>
          <a:noFill/>
          <a:ln>
            <a:noFill/>
          </a:ln>
        </p:spPr>
      </p:pic>
      <p:pic>
        <p:nvPicPr>
          <p:cNvPr id="102" name="Google Shape;102;p17"/>
          <p:cNvPicPr preferRelativeResize="0"/>
          <p:nvPr/>
        </p:nvPicPr>
        <p:blipFill>
          <a:blip r:embed="rId7">
            <a:alphaModFix/>
          </a:blip>
          <a:stretch>
            <a:fillRect/>
          </a:stretch>
        </p:blipFill>
        <p:spPr>
          <a:xfrm>
            <a:off x="5773550" y="4423350"/>
            <a:ext cx="2225400" cy="298700"/>
          </a:xfrm>
          <a:prstGeom prst="rect">
            <a:avLst/>
          </a:prstGeom>
          <a:noFill/>
          <a:ln>
            <a:noFill/>
          </a:ln>
        </p:spPr>
      </p:pic>
      <p:cxnSp>
        <p:nvCxnSpPr>
          <p:cNvPr id="103" name="Google Shape;103;p17"/>
          <p:cNvCxnSpPr>
            <a:stCxn id="101" idx="2"/>
            <a:endCxn id="102" idx="0"/>
          </p:cNvCxnSpPr>
          <p:nvPr/>
        </p:nvCxnSpPr>
        <p:spPr>
          <a:xfrm>
            <a:off x="6876513" y="3890875"/>
            <a:ext cx="9600" cy="532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Material Design</a:t>
            </a:r>
            <a:endParaRPr/>
          </a:p>
        </p:txBody>
      </p:sp>
      <p:graphicFrame>
        <p:nvGraphicFramePr>
          <p:cNvPr id="109" name="Google Shape;109;p18"/>
          <p:cNvGraphicFramePr/>
          <p:nvPr/>
        </p:nvGraphicFramePr>
        <p:xfrm>
          <a:off x="4756225" y="1637500"/>
          <a:ext cx="3000000" cy="3000000"/>
        </p:xfrm>
        <a:graphic>
          <a:graphicData uri="http://schemas.openxmlformats.org/drawingml/2006/table">
            <a:tbl>
              <a:tblPr>
                <a:noFill/>
                <a:tableStyleId>{D32192AF-A4B0-4F93-8016-118379D1075E}</a:tableStyleId>
              </a:tblPr>
              <a:tblGrid>
                <a:gridCol w="4076075"/>
              </a:tblGrid>
              <a:tr h="707650">
                <a:tc>
                  <a:txBody>
                    <a:bodyPr>
                      <a:noAutofit/>
                    </a:bodyPr>
                    <a:lstStyle/>
                    <a:p>
                      <a:pPr indent="0" lvl="0" marL="0" rtl="0" algn="l">
                        <a:spcBef>
                          <a:spcPts val="0"/>
                        </a:spcBef>
                        <a:spcAft>
                          <a:spcPts val="0"/>
                        </a:spcAft>
                        <a:buNone/>
                      </a:pPr>
                      <a:r>
                        <a:t/>
                      </a:r>
                      <a:endParaRPr/>
                    </a:p>
                  </a:txBody>
                  <a:tcPr marT="91425" marB="91425" marR="91425" marL="91425">
                    <a:lnB cap="flat" cmpd="sng" w="9525">
                      <a:solidFill>
                        <a:srgbClr val="FFFFFF"/>
                      </a:solidFill>
                      <a:prstDash val="solid"/>
                      <a:round/>
                      <a:headEnd len="sm" w="sm" type="none"/>
                      <a:tailEnd len="sm" w="sm" type="none"/>
                    </a:lnB>
                    <a:solidFill>
                      <a:srgbClr val="F1F1F1"/>
                    </a:solidFill>
                  </a:tcPr>
                </a:tc>
              </a:tr>
              <a:tr h="707650">
                <a:tc>
                  <a:txBody>
                    <a:bodyPr>
                      <a:noAutofit/>
                    </a:bodyPr>
                    <a:lstStyle/>
                    <a:p>
                      <a:pPr indent="0" lvl="0" marL="0" rtl="0" algn="l">
                        <a:spcBef>
                          <a:spcPts val="0"/>
                        </a:spcBef>
                        <a:spcAft>
                          <a:spcPts val="0"/>
                        </a:spcAft>
                        <a:buNone/>
                      </a:pPr>
                      <a:r>
                        <a:rPr lang="en">
                          <a:solidFill>
                            <a:schemeClr val="lt1"/>
                          </a:solidFill>
                        </a:rPr>
                        <a:t>Container: Primary</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1                                            </a:t>
                      </a:r>
                      <a:r>
                        <a:rPr lang="en">
                          <a:solidFill>
                            <a:schemeClr val="lt1"/>
                          </a:solidFill>
                        </a:rPr>
                        <a:t>#666666ff</a:t>
                      </a:r>
                      <a:r>
                        <a:rPr lang="en">
                          <a:solidFill>
                            <a:schemeClr val="lt1"/>
                          </a:solidFill>
                        </a:rPr>
                        <a:t>/100%</a:t>
                      </a:r>
                      <a:endParaRPr>
                        <a:solidFill>
                          <a:schemeClr val="lt1"/>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666666"/>
                    </a:solidFill>
                  </a:tcPr>
                </a:tc>
              </a:tr>
              <a:tr h="707650">
                <a:tc>
                  <a:txBody>
                    <a:bodyPr>
                      <a:noAutofit/>
                    </a:bodyPr>
                    <a:lstStyle/>
                    <a:p>
                      <a:pPr indent="0" lvl="0" marL="0" rtl="0" algn="l">
                        <a:spcBef>
                          <a:spcPts val="0"/>
                        </a:spcBef>
                        <a:spcAft>
                          <a:spcPts val="0"/>
                        </a:spcAft>
                        <a:buNone/>
                      </a:pPr>
                      <a:r>
                        <a:rPr lang="en"/>
                        <a:t>Text Label: On Primary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                                            #</a:t>
                      </a:r>
                      <a:r>
                        <a:rPr lang="en"/>
                        <a:t>#ffffffff/100%</a:t>
                      </a:r>
                      <a:endParaRPr/>
                    </a:p>
                  </a:txBody>
                  <a:tcPr marT="91425" marB="91425" marR="91425" marL="91425">
                    <a:lnT cap="flat" cmpd="sng" w="9525">
                      <a:solidFill>
                        <a:srgbClr val="FFFFFF"/>
                      </a:solidFill>
                      <a:prstDash val="solid"/>
                      <a:round/>
                      <a:headEnd len="sm" w="sm" type="none"/>
                      <a:tailEnd len="sm" w="sm" type="none"/>
                    </a:lnT>
                    <a:solidFill>
                      <a:srgbClr val="FFFFFF"/>
                    </a:solidFill>
                  </a:tcPr>
                </a:tc>
              </a:tr>
            </a:tbl>
          </a:graphicData>
        </a:graphic>
      </p:graphicFrame>
      <p:pic>
        <p:nvPicPr>
          <p:cNvPr id="110" name="Google Shape;110;p18"/>
          <p:cNvPicPr preferRelativeResize="0"/>
          <p:nvPr/>
        </p:nvPicPr>
        <p:blipFill>
          <a:blip r:embed="rId3">
            <a:alphaModFix/>
          </a:blip>
          <a:stretch>
            <a:fillRect/>
          </a:stretch>
        </p:blipFill>
        <p:spPr>
          <a:xfrm>
            <a:off x="6164590" y="1637500"/>
            <a:ext cx="1095325" cy="465250"/>
          </a:xfrm>
          <a:prstGeom prst="rect">
            <a:avLst/>
          </a:prstGeom>
          <a:noFill/>
          <a:ln>
            <a:noFill/>
          </a:ln>
        </p:spPr>
      </p:pic>
      <p:cxnSp>
        <p:nvCxnSpPr>
          <p:cNvPr id="111" name="Google Shape;111;p18"/>
          <p:cNvCxnSpPr/>
          <p:nvPr/>
        </p:nvCxnSpPr>
        <p:spPr>
          <a:xfrm rot="10800000">
            <a:off x="5983213" y="1943325"/>
            <a:ext cx="406200" cy="0"/>
          </a:xfrm>
          <a:prstGeom prst="straightConnector1">
            <a:avLst/>
          </a:prstGeom>
          <a:noFill/>
          <a:ln cap="flat" cmpd="sng" w="9525">
            <a:solidFill>
              <a:schemeClr val="accent1"/>
            </a:solidFill>
            <a:prstDash val="solid"/>
            <a:round/>
            <a:headEnd len="med" w="med" type="none"/>
            <a:tailEnd len="med" w="med" type="none"/>
          </a:ln>
        </p:spPr>
      </p:cxnSp>
      <p:sp>
        <p:nvSpPr>
          <p:cNvPr id="112" name="Google Shape;112;p18"/>
          <p:cNvSpPr txBox="1"/>
          <p:nvPr/>
        </p:nvSpPr>
        <p:spPr>
          <a:xfrm>
            <a:off x="5635588" y="1745475"/>
            <a:ext cx="2799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Open Sans"/>
                <a:ea typeface="Open Sans"/>
                <a:cs typeface="Open Sans"/>
                <a:sym typeface="Open Sans"/>
              </a:rPr>
              <a:t>1</a:t>
            </a:r>
            <a:endParaRPr b="1">
              <a:solidFill>
                <a:schemeClr val="accent1"/>
              </a:solidFill>
              <a:latin typeface="Open Sans"/>
              <a:ea typeface="Open Sans"/>
              <a:cs typeface="Open Sans"/>
              <a:sym typeface="Open Sans"/>
            </a:endParaRPr>
          </a:p>
        </p:txBody>
      </p:sp>
      <p:cxnSp>
        <p:nvCxnSpPr>
          <p:cNvPr id="113" name="Google Shape;113;p18"/>
          <p:cNvCxnSpPr/>
          <p:nvPr/>
        </p:nvCxnSpPr>
        <p:spPr>
          <a:xfrm>
            <a:off x="6712252" y="1998675"/>
            <a:ext cx="906000" cy="142500"/>
          </a:xfrm>
          <a:prstGeom prst="bentConnector3">
            <a:avLst>
              <a:gd fmla="val 1" name="adj1"/>
            </a:avLst>
          </a:prstGeom>
          <a:noFill/>
          <a:ln cap="flat" cmpd="sng" w="9525">
            <a:solidFill>
              <a:schemeClr val="accent1"/>
            </a:solidFill>
            <a:prstDash val="solid"/>
            <a:round/>
            <a:headEnd len="med" w="med" type="none"/>
            <a:tailEnd len="med" w="med" type="none"/>
          </a:ln>
        </p:spPr>
      </p:cxnSp>
      <p:sp>
        <p:nvSpPr>
          <p:cNvPr id="114" name="Google Shape;114;p18"/>
          <p:cNvSpPr txBox="1"/>
          <p:nvPr/>
        </p:nvSpPr>
        <p:spPr>
          <a:xfrm>
            <a:off x="7673038" y="1943325"/>
            <a:ext cx="2799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Open Sans"/>
                <a:ea typeface="Open Sans"/>
                <a:cs typeface="Open Sans"/>
                <a:sym typeface="Open Sans"/>
              </a:rPr>
              <a:t>2</a:t>
            </a:r>
            <a:endParaRPr b="1">
              <a:solidFill>
                <a:schemeClr val="accent1"/>
              </a:solidFill>
              <a:latin typeface="Open Sans"/>
              <a:ea typeface="Open Sans"/>
              <a:cs typeface="Open Sans"/>
              <a:sym typeface="Open Sans"/>
            </a:endParaRPr>
          </a:p>
        </p:txBody>
      </p:sp>
      <p:sp>
        <p:nvSpPr>
          <p:cNvPr id="115" name="Google Shape;115;p18"/>
          <p:cNvSpPr txBox="1"/>
          <p:nvPr>
            <p:ph idx="1" type="body"/>
          </p:nvPr>
        </p:nvSpPr>
        <p:spPr>
          <a:xfrm>
            <a:off x="311700" y="1266325"/>
            <a:ext cx="44445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Material is the metaphor</a:t>
            </a:r>
            <a:endParaRPr b="1"/>
          </a:p>
          <a:p>
            <a:pPr indent="0" lvl="0" marL="0" rtl="0" algn="l">
              <a:spcBef>
                <a:spcPts val="1600"/>
              </a:spcBef>
              <a:spcAft>
                <a:spcPts val="0"/>
              </a:spcAft>
              <a:buNone/>
            </a:pPr>
            <a:r>
              <a:rPr lang="en"/>
              <a:t>- It models things in the real world  </a:t>
            </a:r>
            <a:endParaRPr/>
          </a:p>
          <a:p>
            <a:pPr indent="0" lvl="0" marL="0" rtl="0" algn="l">
              <a:spcBef>
                <a:spcPts val="1600"/>
              </a:spcBef>
              <a:spcAft>
                <a:spcPts val="0"/>
              </a:spcAft>
              <a:buNone/>
            </a:pPr>
            <a:r>
              <a:rPr lang="en"/>
              <a:t>- Unified theory of a rationalized space and a system of motion    </a:t>
            </a:r>
            <a:endParaRPr/>
          </a:p>
          <a:p>
            <a:pPr indent="0" lvl="0" marL="0" rtl="0" algn="l">
              <a:spcBef>
                <a:spcPts val="1600"/>
              </a:spcBef>
              <a:spcAft>
                <a:spcPts val="1600"/>
              </a:spcAft>
              <a:buNone/>
            </a:pPr>
            <a:r>
              <a:rPr lang="en"/>
              <a:t>- Inspired by the study of paper and ink, yet technologically advanced and open to imagination and magic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Material Design</a:t>
            </a:r>
            <a:endParaRPr/>
          </a:p>
        </p:txBody>
      </p:sp>
      <p:sp>
        <p:nvSpPr>
          <p:cNvPr id="121" name="Google Shape;121;p19"/>
          <p:cNvSpPr txBox="1"/>
          <p:nvPr>
            <p:ph idx="1" type="body"/>
          </p:nvPr>
        </p:nvSpPr>
        <p:spPr>
          <a:xfrm>
            <a:off x="311700" y="1266325"/>
            <a:ext cx="49179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Bold, graphic, intentional</a:t>
            </a:r>
            <a:endParaRPr b="1"/>
          </a:p>
          <a:p>
            <a:pPr indent="0" lvl="0" marL="0" rtl="0" algn="l">
              <a:spcBef>
                <a:spcPts val="1600"/>
              </a:spcBef>
              <a:spcAft>
                <a:spcPts val="0"/>
              </a:spcAft>
              <a:buNone/>
            </a:pPr>
            <a:r>
              <a:rPr lang="en"/>
              <a:t>- Deliberate color choices, edge-to-edge imagery, large-scale typography, and intentional white space create a bold and graphic interface that immerse the user in the experience</a:t>
            </a:r>
            <a:endParaRPr/>
          </a:p>
          <a:p>
            <a:pPr indent="0" lvl="0" marL="0" rtl="0" algn="l">
              <a:spcBef>
                <a:spcPts val="1600"/>
              </a:spcBef>
              <a:spcAft>
                <a:spcPts val="0"/>
              </a:spcAft>
              <a:buNone/>
            </a:pPr>
            <a:r>
              <a:rPr lang="en"/>
              <a:t>- An emphasis on user actions makes core functionality immediately apparent and provides waypoints for the user</a:t>
            </a:r>
            <a:endParaRPr/>
          </a:p>
          <a:p>
            <a:pPr indent="0" lvl="0" marL="0" rtl="0" algn="l">
              <a:spcBef>
                <a:spcPts val="1600"/>
              </a:spcBef>
              <a:spcAft>
                <a:spcPts val="1600"/>
              </a:spcAft>
              <a:buNone/>
            </a:pPr>
            <a:r>
              <a:t/>
            </a:r>
            <a:endParaRPr/>
          </a:p>
        </p:txBody>
      </p:sp>
      <p:pic>
        <p:nvPicPr>
          <p:cNvPr id="122" name="Google Shape;122;p19"/>
          <p:cNvPicPr preferRelativeResize="0"/>
          <p:nvPr/>
        </p:nvPicPr>
        <p:blipFill>
          <a:blip r:embed="rId3">
            <a:alphaModFix/>
          </a:blip>
          <a:stretch>
            <a:fillRect/>
          </a:stretch>
        </p:blipFill>
        <p:spPr>
          <a:xfrm>
            <a:off x="5575150" y="647200"/>
            <a:ext cx="3080951" cy="3849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Material Design</a:t>
            </a:r>
            <a:endParaRPr/>
          </a:p>
        </p:txBody>
      </p:sp>
      <p:sp>
        <p:nvSpPr>
          <p:cNvPr id="128" name="Google Shape;128;p20"/>
          <p:cNvSpPr txBox="1"/>
          <p:nvPr>
            <p:ph idx="1" type="body"/>
          </p:nvPr>
        </p:nvSpPr>
        <p:spPr>
          <a:xfrm>
            <a:off x="311700" y="1266325"/>
            <a:ext cx="4782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Motion provides meaning</a:t>
            </a:r>
            <a:endParaRPr b="1"/>
          </a:p>
          <a:p>
            <a:pPr indent="0" lvl="0" marL="0" rtl="0" algn="l">
              <a:spcBef>
                <a:spcPts val="1600"/>
              </a:spcBef>
              <a:spcAft>
                <a:spcPts val="0"/>
              </a:spcAft>
              <a:buNone/>
            </a:pPr>
            <a:r>
              <a:rPr lang="en"/>
              <a:t>- Motion respects and reinforces the user as the prime mover</a:t>
            </a:r>
            <a:endParaRPr/>
          </a:p>
          <a:p>
            <a:pPr indent="0" lvl="0" marL="0" rtl="0" algn="l">
              <a:spcBef>
                <a:spcPts val="1600"/>
              </a:spcBef>
              <a:spcAft>
                <a:spcPts val="0"/>
              </a:spcAft>
              <a:buNone/>
            </a:pPr>
            <a:r>
              <a:rPr lang="en"/>
              <a:t>- </a:t>
            </a:r>
            <a:r>
              <a:rPr lang="en"/>
              <a:t>Motion is meaningful and appropriate, serving to focus attention and maintain continuity</a:t>
            </a:r>
            <a:endParaRPr/>
          </a:p>
          <a:p>
            <a:pPr indent="0" lvl="0" marL="0" rtl="0" algn="l">
              <a:spcBef>
                <a:spcPts val="1600"/>
              </a:spcBef>
              <a:spcAft>
                <a:spcPts val="0"/>
              </a:spcAft>
              <a:buNone/>
            </a:pPr>
            <a:r>
              <a:rPr lang="en"/>
              <a:t>- </a:t>
            </a:r>
            <a:r>
              <a:rPr lang="en"/>
              <a:t>Objects are presented to the user without breaking the continuity of experience even as they transform and reorganize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29" name="Google Shape;129;p20"/>
          <p:cNvPicPr preferRelativeResize="0"/>
          <p:nvPr/>
        </p:nvPicPr>
        <p:blipFill>
          <a:blip r:embed="rId3">
            <a:alphaModFix/>
          </a:blip>
          <a:stretch>
            <a:fillRect/>
          </a:stretch>
        </p:blipFill>
        <p:spPr>
          <a:xfrm>
            <a:off x="4969325" y="1266325"/>
            <a:ext cx="4049701" cy="233720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UX Methods</a:t>
            </a:r>
            <a:endParaRPr/>
          </a:p>
        </p:txBody>
      </p:sp>
      <p:sp>
        <p:nvSpPr>
          <p:cNvPr id="135" name="Google Shape;135;p21"/>
          <p:cNvSpPr txBox="1"/>
          <p:nvPr>
            <p:ph idx="1" type="body"/>
          </p:nvPr>
        </p:nvSpPr>
        <p:spPr>
          <a:xfrm>
            <a:off x="311700" y="1152425"/>
            <a:ext cx="5262900" cy="375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        Technique Number 1 – Card Sorting</a:t>
            </a:r>
            <a:endParaRPr b="1"/>
          </a:p>
          <a:p>
            <a:pPr indent="0" lvl="0" marL="0" rtl="0" algn="l">
              <a:spcBef>
                <a:spcPts val="1600"/>
              </a:spcBef>
              <a:spcAft>
                <a:spcPts val="0"/>
              </a:spcAft>
              <a:buNone/>
            </a:pPr>
            <a:r>
              <a:rPr b="1" lang="en"/>
              <a:t>Simple concept：</a:t>
            </a:r>
            <a:r>
              <a:rPr lang="en"/>
              <a:t>Words or phrases on cards, ask the user to categorize them.</a:t>
            </a:r>
            <a:endParaRPr/>
          </a:p>
          <a:p>
            <a:pPr indent="0" lvl="0" marL="0" rtl="0" algn="l">
              <a:spcBef>
                <a:spcPts val="1600"/>
              </a:spcBef>
              <a:spcAft>
                <a:spcPts val="0"/>
              </a:spcAft>
              <a:buNone/>
            </a:pPr>
            <a:r>
              <a:rPr b="1" lang="en"/>
              <a:t>Advantages: </a:t>
            </a:r>
            <a:endParaRPr b="1"/>
          </a:p>
          <a:p>
            <a:pPr indent="-342900" lvl="0" marL="457200" rtl="0" algn="l">
              <a:spcBef>
                <a:spcPts val="1600"/>
              </a:spcBef>
              <a:spcAft>
                <a:spcPts val="0"/>
              </a:spcAft>
              <a:buSzPts val="1800"/>
              <a:buChar char="●"/>
            </a:pPr>
            <a:r>
              <a:rPr lang="en"/>
              <a:t>Cheap form of research – particularly face-to-face;</a:t>
            </a:r>
            <a:endParaRPr/>
          </a:p>
          <a:p>
            <a:pPr indent="-342900" lvl="0" marL="457200" rtl="0" algn="l">
              <a:spcBef>
                <a:spcPts val="0"/>
              </a:spcBef>
              <a:spcAft>
                <a:spcPts val="0"/>
              </a:spcAft>
              <a:buSzPts val="1800"/>
              <a:buChar char="●"/>
            </a:pPr>
            <a:r>
              <a:rPr lang="en"/>
              <a:t>Easy technique for users and clients to understand;</a:t>
            </a:r>
            <a:endParaRPr/>
          </a:p>
          <a:p>
            <a:pPr indent="-342900" lvl="0" marL="457200" rtl="0" algn="l">
              <a:spcBef>
                <a:spcPts val="0"/>
              </a:spcBef>
              <a:spcAft>
                <a:spcPts val="0"/>
              </a:spcAft>
              <a:buSzPts val="1800"/>
              <a:buChar char="●"/>
            </a:pPr>
            <a:r>
              <a:rPr lang="en"/>
              <a:t>Easy method to get user input (or even to get user validation) for ideas early. </a:t>
            </a:r>
            <a:endParaRPr/>
          </a:p>
        </p:txBody>
      </p:sp>
      <p:pic>
        <p:nvPicPr>
          <p:cNvPr id="136" name="Google Shape;136;p21"/>
          <p:cNvPicPr preferRelativeResize="0"/>
          <p:nvPr/>
        </p:nvPicPr>
        <p:blipFill>
          <a:blip r:embed="rId3">
            <a:alphaModFix/>
          </a:blip>
          <a:stretch>
            <a:fillRect/>
          </a:stretch>
        </p:blipFill>
        <p:spPr>
          <a:xfrm>
            <a:off x="5574600" y="1442862"/>
            <a:ext cx="3264601" cy="2960575"/>
          </a:xfrm>
          <a:prstGeom prst="rect">
            <a:avLst/>
          </a:prstGeom>
          <a:noFill/>
          <a:ln>
            <a:noFill/>
          </a:ln>
        </p:spPr>
      </p:pic>
      <p:sp>
        <p:nvSpPr>
          <p:cNvPr id="137" name="Google Shape;137;p21"/>
          <p:cNvSpPr/>
          <p:nvPr/>
        </p:nvSpPr>
        <p:spPr>
          <a:xfrm>
            <a:off x="483350" y="1246100"/>
            <a:ext cx="275700" cy="298800"/>
          </a:xfrm>
          <a:prstGeom prst="chevron">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